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89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6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9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66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9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74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6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867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8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27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82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5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54" y="0"/>
            <a:ext cx="12167190" cy="655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7 Rectángulo"/>
          <p:cNvSpPr/>
          <p:nvPr/>
        </p:nvSpPr>
        <p:spPr>
          <a:xfrm>
            <a:off x="4935100" y="2904196"/>
            <a:ext cx="53886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+mn-ea"/>
                <a:cs typeface="Arial" panose="020B0604020202020204" pitchFamily="34" charset="0"/>
              </a:rPr>
              <a:t>BSC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AVANCE </a:t>
            </a: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SEPTIEMBRE </a:t>
            </a: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2019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35100" y="3860372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5100" y="2798787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20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755" y="-146394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11 CuadroTexto"/>
          <p:cNvSpPr txBox="1"/>
          <p:nvPr/>
        </p:nvSpPr>
        <p:spPr>
          <a:xfrm>
            <a:off x="3449587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1 Tabla"/>
          <p:cNvGraphicFramePr>
            <a:graphicFrameLocks noGrp="1"/>
          </p:cNvGraphicFramePr>
          <p:nvPr>
            <p:extLst/>
          </p:nvPr>
        </p:nvGraphicFramePr>
        <p:xfrm>
          <a:off x="77232" y="502344"/>
          <a:ext cx="11871280" cy="1362023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405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943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 la facilitación del comercio de artesanías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Barreras de comercialización gestionadas 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26262" y="181847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 ya que durante este año se realizará el diagnóstico que permita definir las barreras existentes y las que podrían gestionarse en las próximas vigencias. A partir de 2020, la meta corresponderá a la gestión del 100% de las barreras que se definan y prioricen gestionar en cada año. </a:t>
            </a:r>
          </a:p>
        </p:txBody>
      </p:sp>
      <p:graphicFrame>
        <p:nvGraphicFramePr>
          <p:cNvPr id="1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12073"/>
              </p:ext>
            </p:extLst>
          </p:nvPr>
        </p:nvGraphicFramePr>
        <p:xfrm>
          <a:off x="43252" y="2253107"/>
          <a:ext cx="11871280" cy="1806205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554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05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empoderamiento de los artesanos y  potenciar sus competencias y capacidades técnicas y productivas a nivel local, regional y nacional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Unidades productivas fortalecidas*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290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445"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840 mujeres atendidas en el programa de Atención a Población Vulnerable (APV)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1.022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630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49607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26262" y="4079071"/>
            <a:ext cx="11905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anual, producto de la ejecución de los proyectos regionales</a:t>
            </a:r>
            <a:r>
              <a:rPr lang="es-CO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** Indicador de SINERGIA, medición semestral.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4" name="1 Tabla"/>
          <p:cNvGraphicFramePr>
            <a:graphicFrameLocks noGrp="1"/>
          </p:cNvGraphicFramePr>
          <p:nvPr>
            <p:extLst/>
          </p:nvPr>
        </p:nvGraphicFramePr>
        <p:xfrm>
          <a:off x="77232" y="4419288"/>
          <a:ext cx="11871280" cy="1239687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297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07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Rescatar, preservar, proteger y promocionar el valor del patrimonio cultural artesanal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Comunidades intervenidas (Valor del patrimonio cultural) 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-15248" y="5729181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0. A partir de 2020 se espera intervenir al menos el 95% de las comunidades priorizadas. Durante 2019, se realizarán talleres de rescate y se iniciará el proceso de transmisión de saberes con un levantamiento del estado del arte. </a:t>
            </a:r>
          </a:p>
        </p:txBody>
      </p:sp>
      <p:grpSp>
        <p:nvGrpSpPr>
          <p:cNvPr id="16" name="9 Grupo"/>
          <p:cNvGrpSpPr/>
          <p:nvPr/>
        </p:nvGrpSpPr>
        <p:grpSpPr>
          <a:xfrm>
            <a:off x="-38756" y="6104300"/>
            <a:ext cx="12403627" cy="727347"/>
            <a:chOff x="0" y="6166800"/>
            <a:chExt cx="12192000" cy="727347"/>
          </a:xfrm>
        </p:grpSpPr>
        <p:sp>
          <p:nvSpPr>
            <p:cNvPr id="17" name="Rectángulo 16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99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5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568058"/>
              </p:ext>
            </p:extLst>
          </p:nvPr>
        </p:nvGraphicFramePr>
        <p:xfrm>
          <a:off x="177350" y="491920"/>
          <a:ext cx="11871280" cy="193738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1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24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al aumento de los ingresos de los artesanos a través de la promoción de las artesanías y la creación de oportunidades comerciales.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Aumento de los ingresos de los artesanos (Monto anual esperado / % de incremento)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$ 28.323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</a:t>
                      </a: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9.573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$ 29.740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$ 31.227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$ 32.788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$122.079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55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6" name="11 CuadroTexto"/>
          <p:cNvSpPr txBox="1"/>
          <p:nvPr/>
        </p:nvSpPr>
        <p:spPr>
          <a:xfrm>
            <a:off x="3503375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40317" y="5484588"/>
            <a:ext cx="11905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meta del indicador está en términos de crecimiento en los ingresos frente al año inmediatamente anterior. Para 2019 la línea de base fue de $26.974 millones.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avance mensual se reporta en monto total y el porcentaje equivale al avance sobre el monto esperado. Al final de la vigencia se reportará el porcentaje de crecimiento frente al año anterior.  El total del marco corresponde a la sumatoria del valor esperado cada año. 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2018 el monto de ingresos por comercialización era por ventas, este cuatrienio será por compra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incluye resultado total </a:t>
            </a:r>
            <a:r>
              <a:rPr kumimoji="0" lang="es-CO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Expoartesano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discriminando Ruedas de Negocios. </a:t>
            </a:r>
          </a:p>
        </p:txBody>
      </p:sp>
      <p:graphicFrame>
        <p:nvGraphicFramePr>
          <p:cNvPr id="38" name="Tab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57334"/>
              </p:ext>
            </p:extLst>
          </p:nvPr>
        </p:nvGraphicFramePr>
        <p:xfrm>
          <a:off x="1689992" y="2570202"/>
          <a:ext cx="8433439" cy="2848877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906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 DE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ARTESANOS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(Septiembre)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309513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FERIAS ORGANIZADAS POR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17.332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19.110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3.090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PARTICIPACIÓN EN FERIAS REGIONALES E INTERNACIONALES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1.185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1.285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1.007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78%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pPr marL="95250" indent="0" algn="l" defTabSz="609585" rtl="0" eaLnBrk="1" fontAlgn="ctr" latinLnBrk="0" hangingPunct="1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POR OPORTUNIDADES COMERCIALES A LOS ARTESANOS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1.784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2.874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2.572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272955">
                <a:tc>
                  <a:txBody>
                    <a:bodyPr/>
                    <a:lstStyle/>
                    <a:p>
                      <a:pPr marL="95250" marR="0" indent="0" algn="l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RUEDAS DE NEGOCIO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1.861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1.954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903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9922"/>
                  </a:ext>
                </a:extLst>
              </a:tr>
              <a:tr h="300251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DE LOS ARTESANOS POR COMERCIALIZACIÓN DE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4.813 (N/A)*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3.100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2.001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505519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$26.974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$28.323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</a:t>
                      </a:r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9.573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grpSp>
        <p:nvGrpSpPr>
          <p:cNvPr id="8" name="9 Grupo"/>
          <p:cNvGrpSpPr/>
          <p:nvPr/>
        </p:nvGrpSpPr>
        <p:grpSpPr>
          <a:xfrm>
            <a:off x="-37602" y="6185504"/>
            <a:ext cx="12320588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4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sp>
        <p:nvSpPr>
          <p:cNvPr id="16" name="11 CuadroTexto"/>
          <p:cNvSpPr txBox="1"/>
          <p:nvPr/>
        </p:nvSpPr>
        <p:spPr>
          <a:xfrm>
            <a:off x="3375543" y="7711"/>
            <a:ext cx="4360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Procesos Internos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5093"/>
              </p:ext>
            </p:extLst>
          </p:nvPr>
        </p:nvGraphicFramePr>
        <p:xfrm>
          <a:off x="160360" y="469376"/>
          <a:ext cx="11871280" cy="1564140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88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Actualizar y alinear las prácticas del buen gobierno corporativo al modelo de gestión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defTabSz="914400" rtl="0" eaLnBrk="1" fontAlgn="ctr" latinLnBrk="0" hangingPunct="1"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Índice de desempeño Institucional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ND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82,6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86,6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294376"/>
                  </a:ext>
                </a:extLst>
              </a:tr>
            </a:tbl>
          </a:graphicData>
        </a:graphic>
      </p:graphicFrame>
      <p:graphicFrame>
        <p:nvGraphicFramePr>
          <p:cNvPr id="19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8774"/>
              </p:ext>
            </p:extLst>
          </p:nvPr>
        </p:nvGraphicFramePr>
        <p:xfrm>
          <a:off x="160360" y="2659446"/>
          <a:ext cx="11871280" cy="1970848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037">
                <a:tc rowSpan="2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posicionamiento de la actividad artesanal y de la entidad frente a sus grupos de interés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Incremento del valor Free </a:t>
                      </a:r>
                      <a:r>
                        <a:rPr lang="es-CO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Press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$ 4.201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3.780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$ 4.621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$ 5.083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$ 5.591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$ 19.496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557">
                <a:tc vMerge="1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5518"/>
                  </a:ext>
                </a:extLst>
              </a:tr>
            </a:tbl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126380" y="493305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toma como línea de base los resultados de 2019, monto que alcanzó los $3.819 millones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avance mensual se reporta en monto total y el porcentaje equivale al avance sobre el monto esperado. Al final de la vigencia se reportará el porcentaje de crecimiento frente al año anterior.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11723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/>
          </p:nvPr>
        </p:nvGraphicFramePr>
        <p:xfrm>
          <a:off x="126380" y="1542337"/>
          <a:ext cx="11871280" cy="220524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4452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54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1428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Gestionar el talento humano de acuerdo con las prioridades estratégicas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Incremento en la percepción de ambiente Laboral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4,9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3,1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2,7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15,3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395326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línea de base para la meta de este indicador equivale a la calificación obtenida en 2019,  cuando se logró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índice de ambiente laboral de 64,9 puntos, es 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decir 11,3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crecimiento frente a 2017.  Se espera, en 2019, lograr 69,5 puntos. Indicador de medición anual.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35973" y="179201"/>
            <a:ext cx="5220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Aprendizaje y Desarrollo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06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graphicFrame>
        <p:nvGraphicFramePr>
          <p:cNvPr id="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05844"/>
              </p:ext>
            </p:extLst>
          </p:nvPr>
        </p:nvGraphicFramePr>
        <p:xfrm>
          <a:off x="160360" y="510890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Apalancar y movilizar recursos de inversión a nivel nacional e internacional por medio de la consolidación de alianzas estratégicas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obtenidos por medio de alianzas estratégicas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</a:t>
                      </a: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7.953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$ 9.550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$ 9.947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$ 10.403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$ 38.265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583145"/>
              </p:ext>
            </p:extLst>
          </p:nvPr>
        </p:nvGraphicFramePr>
        <p:xfrm>
          <a:off x="1879280" y="2986194"/>
          <a:ext cx="8433439" cy="2601396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079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ALIANZAS ESTRATÉGICAS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(Septiembre)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584155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COFINANCIACIÓN DE INICIATIVAS, CON ORGANIZACIONES DEL ORDEN NACIONAL Y/O TERRITORIAL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5.764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4.560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5.508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445615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OBTENIDOS POR COOPERACIÓN INTERNACIONAL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1.145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419724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 RECURSOS OBTENIDOS POR ALIANZAS Y PATROCINIOS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2.939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1.300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43%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$ 9.478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</a:t>
                      </a:r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7.953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sp>
        <p:nvSpPr>
          <p:cNvPr id="14" name="11 CuadroTexto"/>
          <p:cNvSpPr txBox="1"/>
          <p:nvPr/>
        </p:nvSpPr>
        <p:spPr>
          <a:xfrm>
            <a:off x="3194455" y="2401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22654"/>
              </p:ext>
            </p:extLst>
          </p:nvPr>
        </p:nvGraphicFramePr>
        <p:xfrm>
          <a:off x="160360" y="62972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gestionar los recursos financieros de manera eficiente para garantizar la sostenibilidad del modelo de operación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 presupuestal (obligaciones)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2952132"/>
            <a:ext cx="1190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*La meta para el mes de </a:t>
            </a:r>
            <a:r>
              <a:rPr lang="es-CO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era: </a:t>
            </a:r>
            <a:r>
              <a:rPr lang="es-CO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Se calcula sobre apropiación definitiva 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086880" y="5727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1 Tabla"/>
          <p:cNvGraphicFramePr>
            <a:graphicFrameLocks noGrp="1"/>
          </p:cNvGraphicFramePr>
          <p:nvPr>
            <p:extLst/>
          </p:nvPr>
        </p:nvGraphicFramePr>
        <p:xfrm>
          <a:off x="171511" y="335827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estrategias para generar ingresos que contribuyan a la sostenibilidad de la operación de Artesanías de Colombia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Ingresos adicionales generados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126380" y="568512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anual. La meta equivale a los ingresos que se generen sobre los que se proyecten generar para cada vigencia, a partir de las estrategias que se formularán a partir de 2019.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  </a:t>
            </a:r>
          </a:p>
        </p:txBody>
      </p:sp>
      <p:grpSp>
        <p:nvGrpSpPr>
          <p:cNvPr id="13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4" name="Rectángulo 13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9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0040" y="341698"/>
            <a:ext cx="10729192" cy="56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8288" marR="0" lvl="1" indent="-39688" algn="ctr" defTabSz="9874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80000"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Perspectiva Comunidad y Medio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Ambiente</a:t>
            </a: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89965" y="3613661"/>
            <a:ext cx="111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*El  Programa de Gestión Ambiental  (PGA) cuenta con dos frentes de trabajo: El plan misional y el Plan  Institucional de gestión ambiental (PIGA) el cual cuenta con seis programas de </a:t>
            </a:r>
            <a:r>
              <a:rPr kumimoji="0" lang="es-CO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ecoeficiencia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217507"/>
              </p:ext>
            </p:extLst>
          </p:nvPr>
        </p:nvGraphicFramePr>
        <p:xfrm>
          <a:off x="123848" y="1263724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el manejo adecuado de los recursos naturales y materias primas, para contribuir a la sostenibilidad ambiental y preservación de los oficios en las comunidades artesanas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Cumplimiento Plan de Gestión Ambiental PGA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81%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09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1212</Words>
  <Application>Microsoft Office PowerPoint</Application>
  <PresentationFormat>Panorámica</PresentationFormat>
  <Paragraphs>332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Johanna Paola Andrade Solano</dc:creator>
  <cp:lastModifiedBy>Johanna Paola Andrade Solano</cp:lastModifiedBy>
  <cp:revision>30</cp:revision>
  <dcterms:created xsi:type="dcterms:W3CDTF">2019-07-08T20:03:28Z</dcterms:created>
  <dcterms:modified xsi:type="dcterms:W3CDTF">2019-10-25T20:33:36Z</dcterms:modified>
</cp:coreProperties>
</file>