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840" r:id="rId2"/>
    <p:sldId id="991" r:id="rId3"/>
    <p:sldId id="996" r:id="rId4"/>
    <p:sldId id="992" r:id="rId5"/>
    <p:sldId id="993" r:id="rId6"/>
    <p:sldId id="997" r:id="rId7"/>
    <p:sldId id="994" r:id="rId8"/>
    <p:sldId id="999" r:id="rId9"/>
    <p:sldId id="998" r:id="rId10"/>
    <p:sldId id="1000" r:id="rId11"/>
    <p:sldId id="995" r:id="rId12"/>
    <p:sldId id="1002" r:id="rId13"/>
    <p:sldId id="1001" r:id="rId14"/>
    <p:sldId id="1003" r:id="rId15"/>
    <p:sldId id="1004" r:id="rId16"/>
    <p:sldId id="1005" r:id="rId17"/>
    <p:sldId id="1006" r:id="rId18"/>
    <p:sldId id="1007" r:id="rId19"/>
    <p:sldId id="1008" r:id="rId20"/>
    <p:sldId id="1009" r:id="rId21"/>
    <p:sldId id="1010" r:id="rId22"/>
    <p:sldId id="1011" r:id="rId23"/>
    <p:sldId id="1012" r:id="rId24"/>
    <p:sldId id="1013" r:id="rId25"/>
    <p:sldId id="1014" r:id="rId26"/>
    <p:sldId id="1015" r:id="rId27"/>
    <p:sldId id="1016" r:id="rId28"/>
  </p:sldIdLst>
  <p:sldSz cx="12192000" cy="6858000"/>
  <p:notesSz cx="9296400" cy="7010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9E94FB5-FAC6-4C22-882E-5FDD1BF3C4AB}">
          <p14:sldIdLst>
            <p14:sldId id="840"/>
            <p14:sldId id="991"/>
            <p14:sldId id="996"/>
            <p14:sldId id="992"/>
            <p14:sldId id="993"/>
            <p14:sldId id="997"/>
            <p14:sldId id="994"/>
            <p14:sldId id="999"/>
            <p14:sldId id="998"/>
            <p14:sldId id="1000"/>
            <p14:sldId id="995"/>
            <p14:sldId id="1002"/>
            <p14:sldId id="1001"/>
            <p14:sldId id="1003"/>
            <p14:sldId id="1004"/>
            <p14:sldId id="1005"/>
            <p14:sldId id="1006"/>
            <p14:sldId id="1007"/>
            <p14:sldId id="1008"/>
            <p14:sldId id="1009"/>
            <p14:sldId id="1010"/>
            <p14:sldId id="1011"/>
            <p14:sldId id="1012"/>
            <p14:sldId id="1013"/>
            <p14:sldId id="1014"/>
            <p14:sldId id="1015"/>
            <p14:sldId id="1016"/>
          </p14:sldIdLst>
        </p14:section>
      </p14:sectionLst>
    </p:ext>
    <p:ext uri="{EFAFB233-063F-42B5-8137-9DF3F51BA10A}">
      <p15:sldGuideLst xmlns:p15="http://schemas.microsoft.com/office/powerpoint/2012/main">
        <p15:guide id="3" orient="horz" pos="686" userDrawn="1">
          <p15:clr>
            <a:srgbClr val="A4A3A4"/>
          </p15:clr>
        </p15:guide>
        <p15:guide id="4" pos="3863"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35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Paola Andrade Solano" initials="JPAS" lastIdx="2" clrIdx="0">
    <p:extLst>
      <p:ext uri="{19B8F6BF-5375-455C-9EA6-DF929625EA0E}">
        <p15:presenceInfo xmlns:p15="http://schemas.microsoft.com/office/powerpoint/2012/main" userId="S-1-5-21-878006903-2437942062-211587979-7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20000"/>
    <a:srgbClr val="F60000"/>
    <a:srgbClr val="FF9900"/>
    <a:srgbClr val="CC3300"/>
    <a:srgbClr val="DEA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autoAdjust="0"/>
    <p:restoredTop sz="94364" autoAdjust="0"/>
  </p:normalViewPr>
  <p:slideViewPr>
    <p:cSldViewPr snapToGrid="0">
      <p:cViewPr varScale="1">
        <p:scale>
          <a:sx n="70" d="100"/>
          <a:sy n="70" d="100"/>
        </p:scale>
        <p:origin x="942" y="36"/>
      </p:cViewPr>
      <p:guideLst>
        <p:guide orient="horz" pos="686"/>
        <p:guide pos="3863"/>
      </p:guideLst>
    </p:cSldViewPr>
  </p:slideViewPr>
  <p:outlineViewPr>
    <p:cViewPr>
      <p:scale>
        <a:sx n="33" d="100"/>
        <a:sy n="33" d="100"/>
      </p:scale>
      <p:origin x="0" y="-1362"/>
    </p:cViewPr>
  </p:outlineViewPr>
  <p:notesTextViewPr>
    <p:cViewPr>
      <p:scale>
        <a:sx n="3" d="2"/>
        <a:sy n="3" d="2"/>
      </p:scale>
      <p:origin x="0" y="0"/>
    </p:cViewPr>
  </p:notesTextViewPr>
  <p:sorterViewPr>
    <p:cViewPr>
      <p:scale>
        <a:sx n="100" d="100"/>
        <a:sy n="100" d="100"/>
      </p:scale>
      <p:origin x="0" y="-1722"/>
    </p:cViewPr>
  </p:sorterViewPr>
  <p:notesViewPr>
    <p:cSldViewPr snapToGrid="0" showGuides="1">
      <p:cViewPr varScale="1">
        <p:scale>
          <a:sx n="70" d="100"/>
          <a:sy n="70" d="100"/>
        </p:scale>
        <p:origin x="1068" y="60"/>
      </p:cViewPr>
      <p:guideLst>
        <p:guide orient="horz" pos="2208"/>
        <p:guide pos="35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A47D2-B0AC-4BB9-A833-0DB47FC33254}"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s-CO"/>
        </a:p>
      </dgm:t>
    </dgm:pt>
    <dgm:pt modelId="{527C4C8B-48FB-43FC-8FFB-A9C15C8AB079}">
      <dgm:prSet phldrT="[Texto]"/>
      <dgm:spPr/>
      <dgm:t>
        <a:bodyPr/>
        <a:lstStyle/>
        <a:p>
          <a:r>
            <a:rPr lang="es-CO" dirty="0" smtClean="0"/>
            <a:t>Perspectiva</a:t>
          </a:r>
          <a:endParaRPr lang="es-CO" dirty="0"/>
        </a:p>
      </dgm:t>
    </dgm:pt>
    <dgm:pt modelId="{7B98B939-B3B8-4F0C-AAE3-A7D9D01C5AB9}" type="parTrans" cxnId="{7A3BBBA9-50F1-4078-84EA-B1A81CB56A8A}">
      <dgm:prSet/>
      <dgm:spPr/>
      <dgm:t>
        <a:bodyPr/>
        <a:lstStyle/>
        <a:p>
          <a:endParaRPr lang="es-CO"/>
        </a:p>
      </dgm:t>
    </dgm:pt>
    <dgm:pt modelId="{4FADB63D-A992-41CC-8B7F-54117A196059}" type="sibTrans" cxnId="{7A3BBBA9-50F1-4078-84EA-B1A81CB56A8A}">
      <dgm:prSet/>
      <dgm:spPr/>
      <dgm:t>
        <a:bodyPr/>
        <a:lstStyle/>
        <a:p>
          <a:endParaRPr lang="es-CO"/>
        </a:p>
      </dgm:t>
    </dgm:pt>
    <dgm:pt modelId="{170CBA0F-4B8D-41F7-BCAA-CCA6AAF96D98}">
      <dgm:prSet phldrT="[Texto]"/>
      <dgm:spPr/>
      <dgm:t>
        <a:bodyPr/>
        <a:lstStyle/>
        <a:p>
          <a:r>
            <a:rPr lang="es-CO" dirty="0" smtClean="0"/>
            <a:t>Objetivo Estratégico</a:t>
          </a:r>
          <a:endParaRPr lang="es-CO" dirty="0"/>
        </a:p>
      </dgm:t>
    </dgm:pt>
    <dgm:pt modelId="{2BC2A04D-649A-4F80-A7FA-A017D699175C}" type="parTrans" cxnId="{05A9FC10-1A29-4403-9E24-BA3ABCAFA315}">
      <dgm:prSet/>
      <dgm:spPr/>
      <dgm:t>
        <a:bodyPr/>
        <a:lstStyle/>
        <a:p>
          <a:endParaRPr lang="es-CO"/>
        </a:p>
      </dgm:t>
    </dgm:pt>
    <dgm:pt modelId="{996E8E85-C4D5-4829-96BD-9E9BCD6CD2E8}" type="sibTrans" cxnId="{05A9FC10-1A29-4403-9E24-BA3ABCAFA315}">
      <dgm:prSet/>
      <dgm:spPr/>
      <dgm:t>
        <a:bodyPr/>
        <a:lstStyle/>
        <a:p>
          <a:endParaRPr lang="es-CO"/>
        </a:p>
      </dgm:t>
    </dgm:pt>
    <dgm:pt modelId="{3AD6B11D-4DB9-491C-9AFD-1AEC21B2A1D0}">
      <dgm:prSet phldrT="[Texto]"/>
      <dgm:spPr/>
      <dgm:t>
        <a:bodyPr/>
        <a:lstStyle/>
        <a:p>
          <a:r>
            <a:rPr lang="es-CO" dirty="0" smtClean="0"/>
            <a:t>Estrategia</a:t>
          </a:r>
          <a:endParaRPr lang="es-CO" dirty="0"/>
        </a:p>
      </dgm:t>
    </dgm:pt>
    <dgm:pt modelId="{BCA62B69-669D-4245-A846-B631C9584957}" type="parTrans" cxnId="{B7787E37-5DAF-4DE0-B17A-CA0B62B1DB37}">
      <dgm:prSet/>
      <dgm:spPr/>
      <dgm:t>
        <a:bodyPr/>
        <a:lstStyle/>
        <a:p>
          <a:endParaRPr lang="es-CO"/>
        </a:p>
      </dgm:t>
    </dgm:pt>
    <dgm:pt modelId="{BA91FC2E-7365-479D-B3A9-B0218873F5F4}" type="sibTrans" cxnId="{B7787E37-5DAF-4DE0-B17A-CA0B62B1DB37}">
      <dgm:prSet/>
      <dgm:spPr/>
      <dgm:t>
        <a:bodyPr/>
        <a:lstStyle/>
        <a:p>
          <a:endParaRPr lang="es-CO"/>
        </a:p>
      </dgm:t>
    </dgm:pt>
    <dgm:pt modelId="{EB6E76E8-B4B5-40D2-AD88-A928D61D5907}">
      <dgm:prSet phldrT="[Texto]"/>
      <dgm:spPr/>
      <dgm:t>
        <a:bodyPr/>
        <a:lstStyle/>
        <a:p>
          <a:r>
            <a:rPr lang="es-CO" dirty="0" smtClean="0"/>
            <a:t>Indicadores</a:t>
          </a:r>
          <a:endParaRPr lang="es-CO" dirty="0"/>
        </a:p>
      </dgm:t>
    </dgm:pt>
    <dgm:pt modelId="{996FF67B-2D79-4214-A038-CDBA1C14E8AE}" type="parTrans" cxnId="{6FCFD449-F840-49F4-969C-268B2B9340A0}">
      <dgm:prSet/>
      <dgm:spPr/>
      <dgm:t>
        <a:bodyPr/>
        <a:lstStyle/>
        <a:p>
          <a:endParaRPr lang="es-CO"/>
        </a:p>
      </dgm:t>
    </dgm:pt>
    <dgm:pt modelId="{4E15C45A-4D30-4172-A7B0-F93022096A48}" type="sibTrans" cxnId="{6FCFD449-F840-49F4-969C-268B2B9340A0}">
      <dgm:prSet/>
      <dgm:spPr/>
      <dgm:t>
        <a:bodyPr/>
        <a:lstStyle/>
        <a:p>
          <a:endParaRPr lang="es-CO"/>
        </a:p>
      </dgm:t>
    </dgm:pt>
    <dgm:pt modelId="{098917E8-1A74-4B56-A4BA-567ED8A2CCF0}" type="pres">
      <dgm:prSet presAssocID="{CA3A47D2-B0AC-4BB9-A833-0DB47FC33254}" presName="CompostProcess" presStyleCnt="0">
        <dgm:presLayoutVars>
          <dgm:dir/>
          <dgm:resizeHandles val="exact"/>
        </dgm:presLayoutVars>
      </dgm:prSet>
      <dgm:spPr/>
      <dgm:t>
        <a:bodyPr/>
        <a:lstStyle/>
        <a:p>
          <a:endParaRPr lang="es-CO"/>
        </a:p>
      </dgm:t>
    </dgm:pt>
    <dgm:pt modelId="{6BBE0175-E04F-485E-B4F8-21B36A6EA21D}" type="pres">
      <dgm:prSet presAssocID="{CA3A47D2-B0AC-4BB9-A833-0DB47FC33254}" presName="arrow" presStyleLbl="bgShp" presStyleIdx="0" presStyleCnt="1" custScaleX="117647" custLinFactNeighborX="10980" custLinFactNeighborY="-5547"/>
      <dgm:spPr/>
      <dgm:t>
        <a:bodyPr/>
        <a:lstStyle/>
        <a:p>
          <a:endParaRPr lang="es-CO"/>
        </a:p>
      </dgm:t>
    </dgm:pt>
    <dgm:pt modelId="{BB41A915-5C2B-4E56-BC83-E360D0085219}" type="pres">
      <dgm:prSet presAssocID="{CA3A47D2-B0AC-4BB9-A833-0DB47FC33254}" presName="linearProcess" presStyleCnt="0"/>
      <dgm:spPr/>
    </dgm:pt>
    <dgm:pt modelId="{83FCFDBF-F3E2-4733-93E3-C2355746CAE2}" type="pres">
      <dgm:prSet presAssocID="{527C4C8B-48FB-43FC-8FFB-A9C15C8AB079}" presName="textNode" presStyleLbl="node1" presStyleIdx="0" presStyleCnt="4" custScaleX="77881" custScaleY="62093" custLinFactX="-7909" custLinFactNeighborX="-100000" custLinFactNeighborY="-1761">
        <dgm:presLayoutVars>
          <dgm:bulletEnabled val="1"/>
        </dgm:presLayoutVars>
      </dgm:prSet>
      <dgm:spPr/>
      <dgm:t>
        <a:bodyPr/>
        <a:lstStyle/>
        <a:p>
          <a:endParaRPr lang="es-CO"/>
        </a:p>
      </dgm:t>
    </dgm:pt>
    <dgm:pt modelId="{1CDC15FD-9968-41D2-973E-360C3B078FDD}" type="pres">
      <dgm:prSet presAssocID="{4FADB63D-A992-41CC-8B7F-54117A196059}" presName="sibTrans" presStyleCnt="0"/>
      <dgm:spPr/>
    </dgm:pt>
    <dgm:pt modelId="{5FF934B3-ED9A-4817-AF33-979E4C6FE49E}" type="pres">
      <dgm:prSet presAssocID="{170CBA0F-4B8D-41F7-BCAA-CCA6AAF96D98}" presName="textNode" presStyleLbl="node1" presStyleIdx="1" presStyleCnt="4" custScaleX="84817" custScaleY="62093" custLinFactNeighborX="-60120" custLinFactNeighborY="-1146">
        <dgm:presLayoutVars>
          <dgm:bulletEnabled val="1"/>
        </dgm:presLayoutVars>
      </dgm:prSet>
      <dgm:spPr/>
      <dgm:t>
        <a:bodyPr/>
        <a:lstStyle/>
        <a:p>
          <a:endParaRPr lang="es-CO"/>
        </a:p>
      </dgm:t>
    </dgm:pt>
    <dgm:pt modelId="{CAF704B5-66B7-4D27-80C4-49CBB25DFC8D}" type="pres">
      <dgm:prSet presAssocID="{996E8E85-C4D5-4829-96BD-9E9BCD6CD2E8}" presName="sibTrans" presStyleCnt="0"/>
      <dgm:spPr/>
    </dgm:pt>
    <dgm:pt modelId="{762CFE12-C673-40A0-BE04-F1557E80AD9E}" type="pres">
      <dgm:prSet presAssocID="{3AD6B11D-4DB9-491C-9AFD-1AEC21B2A1D0}" presName="textNode" presStyleLbl="node1" presStyleIdx="2" presStyleCnt="4" custScaleX="77510" custScaleY="62093" custLinFactX="-1637" custLinFactNeighborX="-100000" custLinFactNeighborY="-1761">
        <dgm:presLayoutVars>
          <dgm:bulletEnabled val="1"/>
        </dgm:presLayoutVars>
      </dgm:prSet>
      <dgm:spPr/>
      <dgm:t>
        <a:bodyPr/>
        <a:lstStyle/>
        <a:p>
          <a:endParaRPr lang="es-CO"/>
        </a:p>
      </dgm:t>
    </dgm:pt>
    <dgm:pt modelId="{D329D8D6-0D59-4364-BE8B-73495BC7CD5C}" type="pres">
      <dgm:prSet presAssocID="{BA91FC2E-7365-479D-B3A9-B0218873F5F4}" presName="sibTrans" presStyleCnt="0"/>
      <dgm:spPr/>
    </dgm:pt>
    <dgm:pt modelId="{84CC9DC7-D662-454C-B22F-F288735D5757}" type="pres">
      <dgm:prSet presAssocID="{EB6E76E8-B4B5-40D2-AD88-A928D61D5907}" presName="textNode" presStyleLbl="node1" presStyleIdx="3" presStyleCnt="4" custScaleX="84458" custScaleY="62093" custLinFactX="-7909" custLinFactNeighborX="-100000" custLinFactNeighborY="-1761">
        <dgm:presLayoutVars>
          <dgm:bulletEnabled val="1"/>
        </dgm:presLayoutVars>
      </dgm:prSet>
      <dgm:spPr/>
      <dgm:t>
        <a:bodyPr/>
        <a:lstStyle/>
        <a:p>
          <a:endParaRPr lang="es-CO"/>
        </a:p>
      </dgm:t>
    </dgm:pt>
  </dgm:ptLst>
  <dgm:cxnLst>
    <dgm:cxn modelId="{4E0302AD-8DD9-49C3-B166-C866894636D5}" type="presOf" srcId="{EB6E76E8-B4B5-40D2-AD88-A928D61D5907}" destId="{84CC9DC7-D662-454C-B22F-F288735D5757}" srcOrd="0" destOrd="0" presId="urn:microsoft.com/office/officeart/2005/8/layout/hProcess9"/>
    <dgm:cxn modelId="{05A9FC10-1A29-4403-9E24-BA3ABCAFA315}" srcId="{CA3A47D2-B0AC-4BB9-A833-0DB47FC33254}" destId="{170CBA0F-4B8D-41F7-BCAA-CCA6AAF96D98}" srcOrd="1" destOrd="0" parTransId="{2BC2A04D-649A-4F80-A7FA-A017D699175C}" sibTransId="{996E8E85-C4D5-4829-96BD-9E9BCD6CD2E8}"/>
    <dgm:cxn modelId="{0B34ECBE-9548-4FDC-BA23-80BFD706A5CF}" type="presOf" srcId="{170CBA0F-4B8D-41F7-BCAA-CCA6AAF96D98}" destId="{5FF934B3-ED9A-4817-AF33-979E4C6FE49E}" srcOrd="0" destOrd="0" presId="urn:microsoft.com/office/officeart/2005/8/layout/hProcess9"/>
    <dgm:cxn modelId="{F7862DD7-508D-4926-BF79-E279DF81DDFE}" type="presOf" srcId="{CA3A47D2-B0AC-4BB9-A833-0DB47FC33254}" destId="{098917E8-1A74-4B56-A4BA-567ED8A2CCF0}" srcOrd="0" destOrd="0" presId="urn:microsoft.com/office/officeart/2005/8/layout/hProcess9"/>
    <dgm:cxn modelId="{7A3BBBA9-50F1-4078-84EA-B1A81CB56A8A}" srcId="{CA3A47D2-B0AC-4BB9-A833-0DB47FC33254}" destId="{527C4C8B-48FB-43FC-8FFB-A9C15C8AB079}" srcOrd="0" destOrd="0" parTransId="{7B98B939-B3B8-4F0C-AAE3-A7D9D01C5AB9}" sibTransId="{4FADB63D-A992-41CC-8B7F-54117A196059}"/>
    <dgm:cxn modelId="{E52D14D4-38BE-4D9E-AC16-458FC37C791A}" type="presOf" srcId="{527C4C8B-48FB-43FC-8FFB-A9C15C8AB079}" destId="{83FCFDBF-F3E2-4733-93E3-C2355746CAE2}" srcOrd="0" destOrd="0" presId="urn:microsoft.com/office/officeart/2005/8/layout/hProcess9"/>
    <dgm:cxn modelId="{ED928835-0699-4BAF-A61E-22FFB77B083B}" type="presOf" srcId="{3AD6B11D-4DB9-491C-9AFD-1AEC21B2A1D0}" destId="{762CFE12-C673-40A0-BE04-F1557E80AD9E}" srcOrd="0" destOrd="0" presId="urn:microsoft.com/office/officeart/2005/8/layout/hProcess9"/>
    <dgm:cxn modelId="{B7787E37-5DAF-4DE0-B17A-CA0B62B1DB37}" srcId="{CA3A47D2-B0AC-4BB9-A833-0DB47FC33254}" destId="{3AD6B11D-4DB9-491C-9AFD-1AEC21B2A1D0}" srcOrd="2" destOrd="0" parTransId="{BCA62B69-669D-4245-A846-B631C9584957}" sibTransId="{BA91FC2E-7365-479D-B3A9-B0218873F5F4}"/>
    <dgm:cxn modelId="{6FCFD449-F840-49F4-969C-268B2B9340A0}" srcId="{CA3A47D2-B0AC-4BB9-A833-0DB47FC33254}" destId="{EB6E76E8-B4B5-40D2-AD88-A928D61D5907}" srcOrd="3" destOrd="0" parTransId="{996FF67B-2D79-4214-A038-CDBA1C14E8AE}" sibTransId="{4E15C45A-4D30-4172-A7B0-F93022096A48}"/>
    <dgm:cxn modelId="{4144D9CC-070A-4BF2-BCD8-77827EF86851}" type="presParOf" srcId="{098917E8-1A74-4B56-A4BA-567ED8A2CCF0}" destId="{6BBE0175-E04F-485E-B4F8-21B36A6EA21D}" srcOrd="0" destOrd="0" presId="urn:microsoft.com/office/officeart/2005/8/layout/hProcess9"/>
    <dgm:cxn modelId="{FC5629DC-9BC7-409B-8782-891F70C34F2F}" type="presParOf" srcId="{098917E8-1A74-4B56-A4BA-567ED8A2CCF0}" destId="{BB41A915-5C2B-4E56-BC83-E360D0085219}" srcOrd="1" destOrd="0" presId="urn:microsoft.com/office/officeart/2005/8/layout/hProcess9"/>
    <dgm:cxn modelId="{32A0E291-B976-4330-984B-612B914E7422}" type="presParOf" srcId="{BB41A915-5C2B-4E56-BC83-E360D0085219}" destId="{83FCFDBF-F3E2-4733-93E3-C2355746CAE2}" srcOrd="0" destOrd="0" presId="urn:microsoft.com/office/officeart/2005/8/layout/hProcess9"/>
    <dgm:cxn modelId="{25D5F948-62E8-4A24-9E45-E0DA0AABE435}" type="presParOf" srcId="{BB41A915-5C2B-4E56-BC83-E360D0085219}" destId="{1CDC15FD-9968-41D2-973E-360C3B078FDD}" srcOrd="1" destOrd="0" presId="urn:microsoft.com/office/officeart/2005/8/layout/hProcess9"/>
    <dgm:cxn modelId="{4568037C-7BF7-4030-8166-8F2551C8D79D}" type="presParOf" srcId="{BB41A915-5C2B-4E56-BC83-E360D0085219}" destId="{5FF934B3-ED9A-4817-AF33-979E4C6FE49E}" srcOrd="2" destOrd="0" presId="urn:microsoft.com/office/officeart/2005/8/layout/hProcess9"/>
    <dgm:cxn modelId="{5F904115-1D6E-486A-857F-D5142D4A63B8}" type="presParOf" srcId="{BB41A915-5C2B-4E56-BC83-E360D0085219}" destId="{CAF704B5-66B7-4D27-80C4-49CBB25DFC8D}" srcOrd="3" destOrd="0" presId="urn:microsoft.com/office/officeart/2005/8/layout/hProcess9"/>
    <dgm:cxn modelId="{F00784C8-FEEF-441B-B46F-B54707E84BB4}" type="presParOf" srcId="{BB41A915-5C2B-4E56-BC83-E360D0085219}" destId="{762CFE12-C673-40A0-BE04-F1557E80AD9E}" srcOrd="4" destOrd="0" presId="urn:microsoft.com/office/officeart/2005/8/layout/hProcess9"/>
    <dgm:cxn modelId="{067C6DB0-EE62-40CF-B42D-398B69E4F986}" type="presParOf" srcId="{BB41A915-5C2B-4E56-BC83-E360D0085219}" destId="{D329D8D6-0D59-4364-BE8B-73495BC7CD5C}" srcOrd="5" destOrd="0" presId="urn:microsoft.com/office/officeart/2005/8/layout/hProcess9"/>
    <dgm:cxn modelId="{FA8CD723-1D1E-4277-831E-BE8E0735892E}" type="presParOf" srcId="{BB41A915-5C2B-4E56-BC83-E360D0085219}" destId="{84CC9DC7-D662-454C-B22F-F288735D5757}"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E0175-E04F-485E-B4F8-21B36A6EA21D}">
      <dsp:nvSpPr>
        <dsp:cNvPr id="0" name=""/>
        <dsp:cNvSpPr/>
      </dsp:nvSpPr>
      <dsp:spPr>
        <a:xfrm>
          <a:off x="3" y="0"/>
          <a:ext cx="6524811" cy="233891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CFDBF-F3E2-4733-93E3-C2355746CAE2}">
      <dsp:nvSpPr>
        <dsp:cNvPr id="0" name=""/>
        <dsp:cNvSpPr/>
      </dsp:nvSpPr>
      <dsp:spPr>
        <a:xfrm>
          <a:off x="0" y="862521"/>
          <a:ext cx="1470882" cy="5809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Perspectiva</a:t>
          </a:r>
          <a:endParaRPr lang="es-CO" sz="1400" kern="1200" dirty="0"/>
        </a:p>
      </dsp:txBody>
      <dsp:txXfrm>
        <a:off x="28358" y="890879"/>
        <a:ext cx="1414166" cy="524204"/>
      </dsp:txXfrm>
    </dsp:sp>
    <dsp:sp modelId="{5FF934B3-ED9A-4817-AF33-979E4C6FE49E}">
      <dsp:nvSpPr>
        <dsp:cNvPr id="0" name=""/>
        <dsp:cNvSpPr/>
      </dsp:nvSpPr>
      <dsp:spPr>
        <a:xfrm>
          <a:off x="1523221" y="868275"/>
          <a:ext cx="1601877" cy="5809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Objetivo Estratégico</a:t>
          </a:r>
          <a:endParaRPr lang="es-CO" sz="1400" kern="1200" dirty="0"/>
        </a:p>
      </dsp:txBody>
      <dsp:txXfrm>
        <a:off x="1551579" y="896633"/>
        <a:ext cx="1545161" cy="524204"/>
      </dsp:txXfrm>
    </dsp:sp>
    <dsp:sp modelId="{762CFE12-C673-40A0-BE04-F1557E80AD9E}">
      <dsp:nvSpPr>
        <dsp:cNvPr id="0" name=""/>
        <dsp:cNvSpPr/>
      </dsp:nvSpPr>
      <dsp:spPr>
        <a:xfrm>
          <a:off x="3172909" y="862521"/>
          <a:ext cx="1463875" cy="5809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Estrategia</a:t>
          </a:r>
          <a:endParaRPr lang="es-CO" sz="1400" kern="1200" dirty="0"/>
        </a:p>
      </dsp:txBody>
      <dsp:txXfrm>
        <a:off x="3201267" y="890879"/>
        <a:ext cx="1407159" cy="524204"/>
      </dsp:txXfrm>
    </dsp:sp>
    <dsp:sp modelId="{84CC9DC7-D662-454C-B22F-F288735D5757}">
      <dsp:nvSpPr>
        <dsp:cNvPr id="0" name=""/>
        <dsp:cNvSpPr/>
      </dsp:nvSpPr>
      <dsp:spPr>
        <a:xfrm>
          <a:off x="4649279" y="862521"/>
          <a:ext cx="1595097" cy="5809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Indicadores</a:t>
          </a:r>
          <a:endParaRPr lang="es-CO" sz="1400" kern="1200" dirty="0"/>
        </a:p>
      </dsp:txBody>
      <dsp:txXfrm>
        <a:off x="4677637" y="890879"/>
        <a:ext cx="1538381" cy="5242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0579A77F-5181-45A9-99EB-7E53F4D7FA4A}" type="datetimeFigureOut">
              <a:rPr lang="es-ES" smtClean="0"/>
              <a:t>31/01/2019</a:t>
            </a:fld>
            <a:endParaRPr lang="es-ES"/>
          </a:p>
        </p:txBody>
      </p:sp>
      <p:sp>
        <p:nvSpPr>
          <p:cNvPr id="4" name="Marcador de pie de página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46E5FD4F-60D1-4905-A035-E561F6E57982}" type="slidenum">
              <a:rPr lang="es-ES" smtClean="0"/>
              <a:t>‹Nº›</a:t>
            </a:fld>
            <a:endParaRPr lang="es-ES"/>
          </a:p>
        </p:txBody>
      </p:sp>
    </p:spTree>
    <p:extLst>
      <p:ext uri="{BB962C8B-B14F-4D97-AF65-F5344CB8AC3E}">
        <p14:creationId xmlns:p14="http://schemas.microsoft.com/office/powerpoint/2010/main" val="312565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8440" cy="351737"/>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265809" y="0"/>
            <a:ext cx="4028440" cy="351737"/>
          </a:xfrm>
          <a:prstGeom prst="rect">
            <a:avLst/>
          </a:prstGeom>
        </p:spPr>
        <p:txBody>
          <a:bodyPr vert="horz" lIns="91440" tIns="45720" rIns="91440" bIns="45720" rtlCol="0"/>
          <a:lstStyle>
            <a:lvl1pPr algn="r">
              <a:defRPr sz="1200"/>
            </a:lvl1pPr>
          </a:lstStyle>
          <a:p>
            <a:fld id="{4827DBF6-D7E6-4AEF-8C39-C298EA6DA050}" type="datetimeFigureOut">
              <a:rPr lang="es-CO" smtClean="0"/>
              <a:t>31/01/2019</a:t>
            </a:fld>
            <a:endParaRPr lang="es-CO"/>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929641" y="3373756"/>
            <a:ext cx="7437120" cy="276034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6658665"/>
            <a:ext cx="4028440" cy="351736"/>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265809" y="6658665"/>
            <a:ext cx="4028440" cy="351736"/>
          </a:xfrm>
          <a:prstGeom prst="rect">
            <a:avLst/>
          </a:prstGeom>
        </p:spPr>
        <p:txBody>
          <a:bodyPr vert="horz" lIns="91440" tIns="45720" rIns="91440" bIns="45720" rtlCol="0" anchor="b"/>
          <a:lstStyle>
            <a:lvl1pPr algn="r">
              <a:defRPr sz="1200"/>
            </a:lvl1pPr>
          </a:lstStyle>
          <a:p>
            <a:fld id="{7F43E62A-BBB1-4AA1-B1AC-59E1712B3561}" type="slidenum">
              <a:rPr lang="es-CO" smtClean="0"/>
              <a:t>‹Nº›</a:t>
            </a:fld>
            <a:endParaRPr lang="es-CO"/>
          </a:p>
        </p:txBody>
      </p:sp>
    </p:spTree>
    <p:extLst>
      <p:ext uri="{BB962C8B-B14F-4D97-AF65-F5344CB8AC3E}">
        <p14:creationId xmlns:p14="http://schemas.microsoft.com/office/powerpoint/2010/main" val="51949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55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solidFill>
                  <a:prstClr val="black"/>
                </a:solidFill>
              </a:rPr>
              <a:pPr/>
              <a:t>11</a:t>
            </a:fld>
            <a:endParaRPr lang="es-CO" dirty="0">
              <a:solidFill>
                <a:prstClr val="black"/>
              </a:solidFill>
            </a:endParaRPr>
          </a:p>
        </p:txBody>
      </p:sp>
    </p:spTree>
    <p:extLst>
      <p:ext uri="{BB962C8B-B14F-4D97-AF65-F5344CB8AC3E}">
        <p14:creationId xmlns:p14="http://schemas.microsoft.com/office/powerpoint/2010/main" val="345884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13</a:t>
            </a:fld>
            <a:endParaRPr lang="es-CO"/>
          </a:p>
        </p:txBody>
      </p:sp>
    </p:spTree>
    <p:extLst>
      <p:ext uri="{BB962C8B-B14F-4D97-AF65-F5344CB8AC3E}">
        <p14:creationId xmlns:p14="http://schemas.microsoft.com/office/powerpoint/2010/main" val="154615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44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16</a:t>
            </a:fld>
            <a:endParaRPr lang="es-CO"/>
          </a:p>
        </p:txBody>
      </p:sp>
    </p:spTree>
    <p:extLst>
      <p:ext uri="{BB962C8B-B14F-4D97-AF65-F5344CB8AC3E}">
        <p14:creationId xmlns:p14="http://schemas.microsoft.com/office/powerpoint/2010/main" val="348863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17</a:t>
            </a:fld>
            <a:endParaRPr lang="es-CO"/>
          </a:p>
        </p:txBody>
      </p:sp>
    </p:spTree>
    <p:extLst>
      <p:ext uri="{BB962C8B-B14F-4D97-AF65-F5344CB8AC3E}">
        <p14:creationId xmlns:p14="http://schemas.microsoft.com/office/powerpoint/2010/main" val="419123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18</a:t>
            </a:fld>
            <a:endParaRPr lang="es-CO"/>
          </a:p>
        </p:txBody>
      </p:sp>
    </p:spTree>
    <p:extLst>
      <p:ext uri="{BB962C8B-B14F-4D97-AF65-F5344CB8AC3E}">
        <p14:creationId xmlns:p14="http://schemas.microsoft.com/office/powerpoint/2010/main" val="369325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19</a:t>
            </a:fld>
            <a:endParaRPr lang="es-CO"/>
          </a:p>
        </p:txBody>
      </p:sp>
    </p:spTree>
    <p:extLst>
      <p:ext uri="{BB962C8B-B14F-4D97-AF65-F5344CB8AC3E}">
        <p14:creationId xmlns:p14="http://schemas.microsoft.com/office/powerpoint/2010/main" val="26729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20</a:t>
            </a:fld>
            <a:endParaRPr lang="es-CO"/>
          </a:p>
        </p:txBody>
      </p:sp>
    </p:spTree>
    <p:extLst>
      <p:ext uri="{BB962C8B-B14F-4D97-AF65-F5344CB8AC3E}">
        <p14:creationId xmlns:p14="http://schemas.microsoft.com/office/powerpoint/2010/main" val="326683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21</a:t>
            </a:fld>
            <a:endParaRPr lang="es-CO"/>
          </a:p>
        </p:txBody>
      </p:sp>
    </p:spTree>
    <p:extLst>
      <p:ext uri="{BB962C8B-B14F-4D97-AF65-F5344CB8AC3E}">
        <p14:creationId xmlns:p14="http://schemas.microsoft.com/office/powerpoint/2010/main" val="220745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137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22</a:t>
            </a:fld>
            <a:endParaRPr lang="es-CO"/>
          </a:p>
        </p:txBody>
      </p:sp>
    </p:spTree>
    <p:extLst>
      <p:ext uri="{BB962C8B-B14F-4D97-AF65-F5344CB8AC3E}">
        <p14:creationId xmlns:p14="http://schemas.microsoft.com/office/powerpoint/2010/main" val="103800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23</a:t>
            </a:fld>
            <a:endParaRPr lang="es-CO"/>
          </a:p>
        </p:txBody>
      </p:sp>
    </p:spTree>
    <p:extLst>
      <p:ext uri="{BB962C8B-B14F-4D97-AF65-F5344CB8AC3E}">
        <p14:creationId xmlns:p14="http://schemas.microsoft.com/office/powerpoint/2010/main" val="394457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24</a:t>
            </a:fld>
            <a:endParaRPr lang="es-CO"/>
          </a:p>
        </p:txBody>
      </p:sp>
    </p:spTree>
    <p:extLst>
      <p:ext uri="{BB962C8B-B14F-4D97-AF65-F5344CB8AC3E}">
        <p14:creationId xmlns:p14="http://schemas.microsoft.com/office/powerpoint/2010/main" val="1643849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25</a:t>
            </a:fld>
            <a:endParaRPr lang="es-CO"/>
          </a:p>
        </p:txBody>
      </p:sp>
    </p:spTree>
    <p:extLst>
      <p:ext uri="{BB962C8B-B14F-4D97-AF65-F5344CB8AC3E}">
        <p14:creationId xmlns:p14="http://schemas.microsoft.com/office/powerpoint/2010/main" val="237989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26</a:t>
            </a:fld>
            <a:endParaRPr lang="es-CO"/>
          </a:p>
        </p:txBody>
      </p:sp>
    </p:spTree>
    <p:extLst>
      <p:ext uri="{BB962C8B-B14F-4D97-AF65-F5344CB8AC3E}">
        <p14:creationId xmlns:p14="http://schemas.microsoft.com/office/powerpoint/2010/main" val="3183788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t>27</a:t>
            </a:fld>
            <a:endParaRPr lang="es-CO"/>
          </a:p>
        </p:txBody>
      </p:sp>
    </p:spTree>
    <p:extLst>
      <p:ext uri="{BB962C8B-B14F-4D97-AF65-F5344CB8AC3E}">
        <p14:creationId xmlns:p14="http://schemas.microsoft.com/office/powerpoint/2010/main" val="113425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solidFill>
                  <a:prstClr val="black"/>
                </a:solidFill>
              </a:rPr>
              <a:pPr/>
              <a:t>4</a:t>
            </a:fld>
            <a:endParaRPr lang="es-CO" dirty="0">
              <a:solidFill>
                <a:prstClr val="black"/>
              </a:solidFill>
            </a:endParaRPr>
          </a:p>
        </p:txBody>
      </p:sp>
    </p:spTree>
    <p:extLst>
      <p:ext uri="{BB962C8B-B14F-4D97-AF65-F5344CB8AC3E}">
        <p14:creationId xmlns:p14="http://schemas.microsoft.com/office/powerpoint/2010/main" val="397315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solidFill>
                  <a:prstClr val="black"/>
                </a:solidFill>
              </a:rPr>
              <a:pPr/>
              <a:t>5</a:t>
            </a:fld>
            <a:endParaRPr lang="es-CO" dirty="0">
              <a:solidFill>
                <a:prstClr val="black"/>
              </a:solidFill>
            </a:endParaRPr>
          </a:p>
        </p:txBody>
      </p:sp>
    </p:spTree>
    <p:extLst>
      <p:ext uri="{BB962C8B-B14F-4D97-AF65-F5344CB8AC3E}">
        <p14:creationId xmlns:p14="http://schemas.microsoft.com/office/powerpoint/2010/main" val="322163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91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solidFill>
                  <a:prstClr val="black"/>
                </a:solidFill>
              </a:rPr>
              <a:pPr/>
              <a:t>7</a:t>
            </a:fld>
            <a:endParaRPr lang="es-CO" dirty="0">
              <a:solidFill>
                <a:prstClr val="black"/>
              </a:solidFill>
            </a:endParaRPr>
          </a:p>
        </p:txBody>
      </p:sp>
    </p:spTree>
    <p:extLst>
      <p:ext uri="{BB962C8B-B14F-4D97-AF65-F5344CB8AC3E}">
        <p14:creationId xmlns:p14="http://schemas.microsoft.com/office/powerpoint/2010/main" val="243186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37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F43E62A-BBB1-4AA1-B1AC-59E1712B3561}" type="slidenum">
              <a:rPr lang="es-CO" smtClean="0">
                <a:solidFill>
                  <a:prstClr val="black"/>
                </a:solidFill>
              </a:rPr>
              <a:pPr/>
              <a:t>9</a:t>
            </a:fld>
            <a:endParaRPr lang="es-CO" dirty="0">
              <a:solidFill>
                <a:prstClr val="black"/>
              </a:solidFill>
            </a:endParaRPr>
          </a:p>
        </p:txBody>
      </p:sp>
    </p:spTree>
    <p:extLst>
      <p:ext uri="{BB962C8B-B14F-4D97-AF65-F5344CB8AC3E}">
        <p14:creationId xmlns:p14="http://schemas.microsoft.com/office/powerpoint/2010/main" val="274880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150A80-71A6-E146-A6F0-9436A1035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05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3106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384852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24568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34577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78154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301406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smtClean="0"/>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328516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246963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71487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353428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609585"/>
            <a:fld id="{C68770C2-24CE-094C-96F0-82AC47C46440}" type="datetimeFigureOut">
              <a:rPr lang="en-US" sz="2400" smtClean="0">
                <a:solidFill>
                  <a:prstClr val="black"/>
                </a:solidFill>
              </a:rPr>
              <a:pPr defTabSz="609585"/>
              <a:t>1/31/2019</a:t>
            </a:fld>
            <a:endParaRPr lang="en-US" sz="24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609585"/>
            <a:endParaRPr lang="en-US" sz="24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609585"/>
            <a:fld id="{A56BC7AA-5A99-1D4D-A1A5-243B08CCDA6C}" type="slidenum">
              <a:rPr lang="en-US" sz="2400" smtClean="0">
                <a:solidFill>
                  <a:prstClr val="black"/>
                </a:solidFill>
              </a:rPr>
              <a:pPr defTabSz="609585"/>
              <a:t>‹Nº›</a:t>
            </a:fld>
            <a:endParaRPr lang="en-US" sz="2400">
              <a:solidFill>
                <a:prstClr val="black"/>
              </a:solidFill>
            </a:endParaRPr>
          </a:p>
        </p:txBody>
      </p:sp>
    </p:spTree>
    <p:extLst>
      <p:ext uri="{BB962C8B-B14F-4D97-AF65-F5344CB8AC3E}">
        <p14:creationId xmlns:p14="http://schemas.microsoft.com/office/powerpoint/2010/main" val="9650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51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698" y="0"/>
            <a:ext cx="12198698" cy="686176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2270760" y="947584"/>
            <a:ext cx="7772400" cy="2000332"/>
          </a:xfrm>
        </p:spPr>
        <p:txBody>
          <a:bodyPr anchor="t">
            <a:normAutofit fontScale="90000"/>
          </a:bodyPr>
          <a:lstStyle/>
          <a:p>
            <a:r>
              <a:rPr lang="es-ES" sz="4000" b="1" dirty="0">
                <a:solidFill>
                  <a:schemeClr val="bg1"/>
                </a:solidFill>
                <a:latin typeface="Arial" panose="020B0604020202020204" pitchFamily="34" charset="0"/>
                <a:cs typeface="Arial" panose="020B0604020202020204" pitchFamily="34" charset="0"/>
              </a:rPr>
              <a:t>ARTESANÍAS DE </a:t>
            </a:r>
            <a:r>
              <a:rPr lang="es-ES" sz="4000" b="1" dirty="0" smtClean="0">
                <a:solidFill>
                  <a:schemeClr val="bg1"/>
                </a:solidFill>
                <a:latin typeface="Arial" panose="020B0604020202020204" pitchFamily="34" charset="0"/>
                <a:cs typeface="Arial" panose="020B0604020202020204" pitchFamily="34" charset="0"/>
              </a:rPr>
              <a:t>COLOMBIA</a:t>
            </a:r>
            <a:br>
              <a:rPr lang="es-ES" sz="4000" b="1" dirty="0" smtClean="0">
                <a:solidFill>
                  <a:schemeClr val="bg1"/>
                </a:solidFill>
                <a:latin typeface="Arial" panose="020B0604020202020204" pitchFamily="34" charset="0"/>
                <a:cs typeface="Arial" panose="020B0604020202020204" pitchFamily="34" charset="0"/>
              </a:rPr>
            </a:br>
            <a:r>
              <a:rPr lang="es-ES" sz="4000" b="1" dirty="0" smtClean="0">
                <a:solidFill>
                  <a:schemeClr val="bg1"/>
                </a:solidFill>
                <a:latin typeface="Arial" panose="020B0604020202020204" pitchFamily="34" charset="0"/>
                <a:cs typeface="Arial" panose="020B0604020202020204" pitchFamily="34" charset="0"/>
              </a:rPr>
              <a:t>Plan estratégico </a:t>
            </a:r>
            <a:br>
              <a:rPr lang="es-ES" sz="4000" b="1" dirty="0" smtClean="0">
                <a:solidFill>
                  <a:schemeClr val="bg1"/>
                </a:solidFill>
                <a:latin typeface="Arial" panose="020B0604020202020204" pitchFamily="34" charset="0"/>
                <a:cs typeface="Arial" panose="020B0604020202020204" pitchFamily="34" charset="0"/>
              </a:rPr>
            </a:br>
            <a:r>
              <a:rPr lang="es-ES" sz="3100" b="1" dirty="0" smtClean="0">
                <a:solidFill>
                  <a:schemeClr val="bg1"/>
                </a:solidFill>
                <a:latin typeface="Arial" panose="020B0604020202020204" pitchFamily="34" charset="0"/>
                <a:cs typeface="Arial" panose="020B0604020202020204" pitchFamily="34" charset="0"/>
              </a:rPr>
              <a:t>Cierre 2015 - 2018</a:t>
            </a:r>
            <a:r>
              <a:rPr lang="es-ES" b="1" dirty="0" smtClean="0">
                <a:solidFill>
                  <a:schemeClr val="bg1"/>
                </a:solidFill>
                <a:latin typeface="Arial" panose="020B0604020202020204" pitchFamily="34" charset="0"/>
                <a:cs typeface="Arial" panose="020B0604020202020204" pitchFamily="34" charset="0"/>
              </a:rPr>
              <a:t/>
            </a:r>
            <a:br>
              <a:rPr lang="es-ES" b="1" dirty="0" smtClean="0">
                <a:solidFill>
                  <a:schemeClr val="bg1"/>
                </a:solidFill>
                <a:latin typeface="Arial" panose="020B0604020202020204" pitchFamily="34" charset="0"/>
                <a:cs typeface="Arial" panose="020B0604020202020204" pitchFamily="34" charset="0"/>
              </a:rPr>
            </a:br>
            <a:endParaRPr lang="es-ES" sz="3800" b="1" dirty="0">
              <a:solidFill>
                <a:schemeClr val="bg1"/>
              </a:solidFill>
              <a:latin typeface="Arial" panose="020B0604020202020204" pitchFamily="34" charset="0"/>
              <a:cs typeface="Arial" panose="020B0604020202020204" pitchFamily="34" charset="0"/>
            </a:endParaRPr>
          </a:p>
        </p:txBody>
      </p:sp>
      <p:pic>
        <p:nvPicPr>
          <p:cNvPr id="11" name="3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9776" y="4088405"/>
            <a:ext cx="1732448" cy="1356819"/>
          </a:xfrm>
          <a:prstGeom prst="rect">
            <a:avLst/>
          </a:prstGeom>
        </p:spPr>
      </p:pic>
      <p:sp>
        <p:nvSpPr>
          <p:cNvPr id="9" name="5 CuadroTexto"/>
          <p:cNvSpPr txBox="1"/>
          <p:nvPr/>
        </p:nvSpPr>
        <p:spPr>
          <a:xfrm>
            <a:off x="70837" y="3565993"/>
            <a:ext cx="12172246" cy="400110"/>
          </a:xfrm>
          <a:prstGeom prst="rect">
            <a:avLst/>
          </a:prstGeom>
          <a:noFill/>
        </p:spPr>
        <p:txBody>
          <a:bodyPr wrap="square" rtlCol="0">
            <a:spAutoFit/>
          </a:bodyPr>
          <a:lstStyle/>
          <a:p>
            <a:pPr algn="ctr"/>
            <a:r>
              <a:rPr lang="es-CO" sz="2000" b="1" dirty="0">
                <a:solidFill>
                  <a:schemeClr val="bg1"/>
                </a:solidFill>
                <a:latin typeface="Arial" panose="020B0604020202020204" pitchFamily="34" charset="0"/>
                <a:ea typeface="Verdana" panose="020B0604030504040204" pitchFamily="34" charset="0"/>
                <a:cs typeface="Arial" panose="020B0604020202020204" pitchFamily="34" charset="0"/>
              </a:rPr>
              <a:t>Bogotá</a:t>
            </a:r>
            <a:r>
              <a:rPr lang="es-CO" sz="2000" b="1" dirty="0" smtClean="0">
                <a:solidFill>
                  <a:schemeClr val="bg1"/>
                </a:solidFill>
                <a:latin typeface="Arial" panose="020B0604020202020204" pitchFamily="34" charset="0"/>
                <a:ea typeface="Verdana" panose="020B0604030504040204" pitchFamily="34" charset="0"/>
                <a:cs typeface="Arial" panose="020B0604020202020204" pitchFamily="34" charset="0"/>
              </a:rPr>
              <a:t>, 31 de enero de 2019</a:t>
            </a:r>
            <a:endParaRPr lang="es-CO" sz="16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5" name="Rectángulo 14"/>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6" name="Imagen 15"/>
          <p:cNvPicPr>
            <a:picLocks noChangeAspect="1"/>
          </p:cNvPicPr>
          <p:nvPr/>
        </p:nvPicPr>
        <p:blipFill>
          <a:blip r:embed="rId4"/>
          <a:stretch>
            <a:fillRect/>
          </a:stretch>
        </p:blipFill>
        <p:spPr>
          <a:xfrm>
            <a:off x="7614669" y="6221350"/>
            <a:ext cx="3085173" cy="687829"/>
          </a:xfrm>
          <a:prstGeom prst="rect">
            <a:avLst/>
          </a:prstGeom>
        </p:spPr>
      </p:pic>
      <p:pic>
        <p:nvPicPr>
          <p:cNvPr id="17" name="Imagen 16"/>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157516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000" b="1" dirty="0" smtClean="0">
                <a:solidFill>
                  <a:schemeClr val="bg1"/>
                </a:solidFill>
                <a:latin typeface="Arial" panose="020B0604020202020204" pitchFamily="34" charset="0"/>
                <a:cs typeface="Arial" panose="020B0604020202020204" pitchFamily="34" charset="0"/>
              </a:rPr>
              <a:t>MARCO ESTRATÉGICO </a:t>
            </a:r>
            <a:endParaRPr lang="es-ES" sz="3000" b="1" dirty="0">
              <a:solidFill>
                <a:schemeClr val="bg1"/>
              </a:solidFill>
              <a:latin typeface="Arial" panose="020B0604020202020204" pitchFamily="34" charset="0"/>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algn="just"/>
            <a:r>
              <a:rPr lang="es-CO" sz="2400" dirty="0" smtClean="0">
                <a:solidFill>
                  <a:schemeClr val="bg1">
                    <a:lumMod val="50000"/>
                  </a:schemeClr>
                </a:solidFill>
                <a:latin typeface="Arial" panose="020B0604020202020204" pitchFamily="34" charset="0"/>
                <a:cs typeface="Arial" panose="020B0604020202020204" pitchFamily="34" charset="0"/>
              </a:rPr>
              <a:t>Contexto organizacional</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a:solidFill>
                  <a:schemeClr val="bg1">
                    <a:lumMod val="50000"/>
                  </a:schemeClr>
                </a:solidFill>
                <a:latin typeface="Arial" panose="020B0604020202020204" pitchFamily="34" charset="0"/>
                <a:cs typeface="Arial" panose="020B0604020202020204" pitchFamily="34" charset="0"/>
              </a:rPr>
              <a:t>Misión</a:t>
            </a:r>
          </a:p>
          <a:p>
            <a:pPr algn="just"/>
            <a:r>
              <a:rPr lang="es-CO" sz="2400" dirty="0" smtClean="0">
                <a:solidFill>
                  <a:schemeClr val="bg1"/>
                </a:solidFill>
                <a:latin typeface="Arial" panose="020B0604020202020204" pitchFamily="34" charset="0"/>
                <a:cs typeface="Arial" panose="020B0604020202020204" pitchFamily="34" charset="0"/>
              </a:rPr>
              <a:t> </a:t>
            </a:r>
          </a:p>
          <a:p>
            <a:pPr algn="just"/>
            <a:r>
              <a:rPr lang="es-CO" sz="2400" dirty="0">
                <a:solidFill>
                  <a:schemeClr val="bg1">
                    <a:lumMod val="50000"/>
                  </a:schemeClr>
                </a:solidFill>
                <a:latin typeface="Arial" panose="020B0604020202020204" pitchFamily="34" charset="0"/>
                <a:cs typeface="Arial" panose="020B0604020202020204" pitchFamily="34" charset="0"/>
              </a:rPr>
              <a:t>Visión</a:t>
            </a:r>
          </a:p>
          <a:p>
            <a:pPr algn="just"/>
            <a:endParaRPr lang="es-CO" sz="2400" dirty="0" smtClean="0">
              <a:solidFill>
                <a:schemeClr val="bg1">
                  <a:lumMod val="50000"/>
                </a:schemeClr>
              </a:solidFill>
              <a:latin typeface="Arial" panose="020B0604020202020204" pitchFamily="34" charset="0"/>
              <a:cs typeface="Arial" panose="020B0604020202020204" pitchFamily="34" charset="0"/>
            </a:endParaRPr>
          </a:p>
          <a:p>
            <a:pPr algn="just"/>
            <a:r>
              <a:rPr lang="es-CO" sz="2400" dirty="0">
                <a:solidFill>
                  <a:schemeClr val="bg1"/>
                </a:solidFill>
                <a:latin typeface="Arial" panose="020B0604020202020204" pitchFamily="34" charset="0"/>
                <a:cs typeface="Arial" panose="020B0604020202020204" pitchFamily="34" charset="0"/>
              </a:rPr>
              <a:t>Principios rectores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Ejes estratégicos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r>
              <a:rPr lang="es-CO" sz="2400" dirty="0" smtClean="0">
                <a:solidFill>
                  <a:schemeClr val="bg1">
                    <a:lumMod val="50000"/>
                  </a:schemeClr>
                </a:solidFill>
                <a:latin typeface="Arial" panose="020B0604020202020204" pitchFamily="34" charset="0"/>
                <a:cs typeface="Arial" panose="020B0604020202020204" pitchFamily="34" charset="0"/>
              </a:rPr>
              <a:t>Plan estratégico:      </a:t>
            </a:r>
            <a:r>
              <a:rPr lang="es-CO" sz="2000" dirty="0" smtClean="0">
                <a:solidFill>
                  <a:schemeClr val="bg1">
                    <a:lumMod val="50000"/>
                  </a:schemeClr>
                </a:solidFill>
                <a:latin typeface="Arial" panose="020B0604020202020204" pitchFamily="34" charset="0"/>
                <a:cs typeface="Arial" panose="020B0604020202020204" pitchFamily="34" charset="0"/>
              </a:rPr>
              <a:t>Resultados 2018</a:t>
            </a:r>
          </a:p>
          <a:p>
            <a:r>
              <a:rPr lang="es-CO" sz="2000" dirty="0">
                <a:solidFill>
                  <a:schemeClr val="bg1">
                    <a:lumMod val="50000"/>
                  </a:schemeClr>
                </a:solidFill>
                <a:latin typeface="Arial" panose="020B0604020202020204" pitchFamily="34" charset="0"/>
                <a:cs typeface="Arial" panose="020B0604020202020204" pitchFamily="34" charset="0"/>
              </a:rPr>
              <a:t>	</a:t>
            </a:r>
            <a:r>
              <a:rPr lang="es-CO" sz="2000" dirty="0" smtClean="0">
                <a:solidFill>
                  <a:schemeClr val="bg1">
                    <a:lumMod val="50000"/>
                  </a:schemeClr>
                </a:solidFill>
                <a:latin typeface="Arial" panose="020B0604020202020204" pitchFamily="34" charset="0"/>
                <a:cs typeface="Arial" panose="020B0604020202020204" pitchFamily="34" charset="0"/>
              </a:rPr>
              <a:t>		Resultado Cuatrienio</a:t>
            </a:r>
          </a:p>
          <a:p>
            <a:r>
              <a:rPr lang="es-CO" sz="2000" dirty="0" smtClean="0">
                <a:solidFill>
                  <a:schemeClr val="bg1">
                    <a:lumMod val="50000"/>
                  </a:schemeClr>
                </a:solidFill>
                <a:latin typeface="Arial" panose="020B0604020202020204" pitchFamily="34" charset="0"/>
                <a:cs typeface="Arial" panose="020B0604020202020204" pitchFamily="34" charset="0"/>
              </a:rPr>
              <a:t>                                       (Indicadores de gestión)</a:t>
            </a:r>
          </a:p>
          <a:p>
            <a:pPr algn="just"/>
            <a:endParaRPr lang="es-CO" sz="800" dirty="0" smtClean="0">
              <a:solidFill>
                <a:schemeClr val="bg1"/>
              </a:solidFill>
              <a:latin typeface="Arial" panose="020B0604020202020204" pitchFamily="34" charset="0"/>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3</a:t>
            </a:r>
            <a:endParaRPr lang="es-MX" sz="2000" b="1" dirty="0">
              <a:solidFill>
                <a:schemeClr val="bg1"/>
              </a:solidFill>
              <a:latin typeface="Arial" panose="020B0604020202020204" pitchFamily="34" charset="0"/>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4</a:t>
            </a:r>
            <a:endParaRPr lang="es-MX" sz="2000" b="1" dirty="0">
              <a:solidFill>
                <a:schemeClr val="bg1"/>
              </a:solidFill>
              <a:latin typeface="Arial" panose="020B0604020202020204" pitchFamily="34" charset="0"/>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6</a:t>
            </a:r>
            <a:endParaRPr lang="es-MX" sz="2000" b="1" dirty="0">
              <a:solidFill>
                <a:schemeClr val="bg1"/>
              </a:solidFill>
              <a:latin typeface="Arial" panose="020B0604020202020204" pitchFamily="34" charset="0"/>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5</a:t>
            </a:r>
            <a:endParaRPr lang="es-MX" sz="2000" b="1" dirty="0">
              <a:solidFill>
                <a:schemeClr val="bg1"/>
              </a:solidFill>
              <a:latin typeface="Arial" panose="020B0604020202020204" pitchFamily="34" charset="0"/>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1</a:t>
            </a:r>
          </a:p>
        </p:txBody>
      </p:sp>
      <p:sp>
        <p:nvSpPr>
          <p:cNvPr id="19" name="Rectángulo 18"/>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1931755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3" cstate="screen">
            <a:extLst>
              <a:ext uri="{28A0092B-C50C-407E-A947-70E740481C1C}">
                <a14:useLocalDpi xmlns:a14="http://schemas.microsoft.com/office/drawing/2010/main"/>
              </a:ext>
            </a:extLst>
          </a:blip>
          <a:srcRect b="20663"/>
          <a:stretch/>
        </p:blipFill>
        <p:spPr>
          <a:xfrm>
            <a:off x="2426" y="0"/>
            <a:ext cx="6116262" cy="6496050"/>
          </a:xfrm>
          <a:prstGeom prst="rect">
            <a:avLst/>
          </a:prstGeom>
        </p:spPr>
      </p:pic>
      <p:sp>
        <p:nvSpPr>
          <p:cNvPr id="5" name="Rectángulo 4"/>
          <p:cNvSpPr/>
          <p:nvPr/>
        </p:nvSpPr>
        <p:spPr>
          <a:xfrm>
            <a:off x="6439470" y="1354921"/>
            <a:ext cx="5001164" cy="4247317"/>
          </a:xfrm>
          <a:prstGeom prst="rect">
            <a:avLst/>
          </a:prstGeom>
        </p:spPr>
        <p:txBody>
          <a:bodyPr wrap="square">
            <a:spAutoFit/>
          </a:bodyPr>
          <a:lstStyle/>
          <a:p>
            <a:pPr marL="180975" indent="-180975" algn="just">
              <a:buFont typeface="Arial" panose="020B0604020202020204" pitchFamily="34" charset="0"/>
              <a:buChar char="•"/>
            </a:pPr>
            <a:r>
              <a:rPr lang="es-CO" dirty="0" smtClean="0">
                <a:solidFill>
                  <a:schemeClr val="bg1"/>
                </a:solidFill>
                <a:latin typeface="Arial" panose="020B0604020202020204" pitchFamily="34" charset="0"/>
                <a:cs typeface="Arial" panose="020B0604020202020204" pitchFamily="34" charset="0"/>
              </a:rPr>
              <a:t>El </a:t>
            </a:r>
            <a:r>
              <a:rPr lang="es-CO" b="1" dirty="0" smtClean="0">
                <a:solidFill>
                  <a:schemeClr val="bg1"/>
                </a:solidFill>
                <a:latin typeface="Arial" panose="020B0604020202020204" pitchFamily="34" charset="0"/>
                <a:cs typeface="Arial" panose="020B0604020202020204" pitchFamily="34" charset="0"/>
              </a:rPr>
              <a:t>respeto</a:t>
            </a:r>
            <a:r>
              <a:rPr lang="es-CO" dirty="0" smtClean="0">
                <a:solidFill>
                  <a:schemeClr val="bg1"/>
                </a:solidFill>
                <a:latin typeface="Arial" panose="020B0604020202020204" pitchFamily="34" charset="0"/>
                <a:cs typeface="Arial" panose="020B0604020202020204" pitchFamily="34" charset="0"/>
              </a:rPr>
              <a:t> por la cultura, las comunidades, los artesanos, la técnica, el lenguaje y la simbología. </a:t>
            </a:r>
          </a:p>
          <a:p>
            <a:pPr marL="285750" indent="-285750" algn="just">
              <a:buFont typeface="Arial" panose="020B0604020202020204" pitchFamily="34" charset="0"/>
              <a:buChar char="•"/>
            </a:pPr>
            <a:endParaRPr lang="es-CO" dirty="0">
              <a:solidFill>
                <a:schemeClr val="bg1"/>
              </a:solidFill>
              <a:latin typeface="Arial" panose="020B0604020202020204" pitchFamily="34" charset="0"/>
              <a:cs typeface="Arial" panose="020B0604020202020204" pitchFamily="34" charset="0"/>
            </a:endParaRPr>
          </a:p>
          <a:p>
            <a:pPr marL="180975" indent="-180975" algn="just">
              <a:buFont typeface="Arial" panose="020B0604020202020204" pitchFamily="34" charset="0"/>
              <a:buChar char="•"/>
            </a:pPr>
            <a:r>
              <a:rPr lang="es-CO" dirty="0" smtClean="0">
                <a:solidFill>
                  <a:schemeClr val="bg1"/>
                </a:solidFill>
                <a:latin typeface="Arial" panose="020B0604020202020204" pitchFamily="34" charset="0"/>
                <a:cs typeface="Arial" panose="020B0604020202020204" pitchFamily="34" charset="0"/>
              </a:rPr>
              <a:t>La </a:t>
            </a:r>
            <a:r>
              <a:rPr lang="es-CO" b="1" dirty="0" smtClean="0">
                <a:solidFill>
                  <a:schemeClr val="bg1"/>
                </a:solidFill>
                <a:latin typeface="Arial" panose="020B0604020202020204" pitchFamily="34" charset="0"/>
                <a:cs typeface="Arial" panose="020B0604020202020204" pitchFamily="34" charset="0"/>
              </a:rPr>
              <a:t>artesanía étnica </a:t>
            </a:r>
            <a:r>
              <a:rPr lang="es-CO" dirty="0" smtClean="0">
                <a:solidFill>
                  <a:schemeClr val="bg1"/>
                </a:solidFill>
                <a:latin typeface="Arial" panose="020B0604020202020204" pitchFamily="34" charset="0"/>
                <a:cs typeface="Arial" panose="020B0604020202020204" pitchFamily="34" charset="0"/>
              </a:rPr>
              <a:t>se preserva y no se interviene.</a:t>
            </a:r>
          </a:p>
          <a:p>
            <a:pPr marL="180975" indent="-180975" algn="just">
              <a:buFont typeface="Arial" panose="020B0604020202020204" pitchFamily="34" charset="0"/>
              <a:buChar char="•"/>
            </a:pPr>
            <a:endParaRPr lang="es-CO" dirty="0">
              <a:solidFill>
                <a:schemeClr val="bg1"/>
              </a:solidFill>
              <a:latin typeface="Arial" panose="020B0604020202020204" pitchFamily="34" charset="0"/>
              <a:cs typeface="Arial" panose="020B0604020202020204" pitchFamily="34" charset="0"/>
            </a:endParaRPr>
          </a:p>
          <a:p>
            <a:pPr marL="180975" indent="-180975" algn="just">
              <a:buFont typeface="Arial" panose="020B0604020202020204" pitchFamily="34" charset="0"/>
              <a:buChar char="•"/>
            </a:pPr>
            <a:r>
              <a:rPr lang="es-CO" dirty="0" smtClean="0">
                <a:solidFill>
                  <a:schemeClr val="bg1"/>
                </a:solidFill>
                <a:latin typeface="Arial" panose="020B0604020202020204" pitchFamily="34" charset="0"/>
                <a:cs typeface="Arial" panose="020B0604020202020204" pitchFamily="34" charset="0"/>
              </a:rPr>
              <a:t>Los </a:t>
            </a:r>
            <a:r>
              <a:rPr lang="es-CO" b="1" dirty="0" smtClean="0">
                <a:solidFill>
                  <a:schemeClr val="bg1"/>
                </a:solidFill>
                <a:latin typeface="Arial" panose="020B0604020202020204" pitchFamily="34" charset="0"/>
                <a:cs typeface="Arial" panose="020B0604020202020204" pitchFamily="34" charset="0"/>
              </a:rPr>
              <a:t>diseñadores son facilitadores</a:t>
            </a:r>
            <a:r>
              <a:rPr lang="es-CO" dirty="0" smtClean="0">
                <a:solidFill>
                  <a:schemeClr val="bg1"/>
                </a:solidFill>
                <a:latin typeface="Arial" panose="020B0604020202020204" pitchFamily="34" charset="0"/>
                <a:cs typeface="Arial" panose="020B0604020202020204" pitchFamily="34" charset="0"/>
              </a:rPr>
              <a:t> para lograr mejoramiento de producto, rescate, preservación y potencialización de técnicas, en búsqueda del desarrollo de nuevos productos alineados a las expectativas del mercado, para ampliar sus portafolios y oportunidades comerciales. </a:t>
            </a:r>
            <a:endParaRPr lang="es-ES"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7" name="CuadroTexto 2"/>
          <p:cNvSpPr txBox="1"/>
          <p:nvPr/>
        </p:nvSpPr>
        <p:spPr>
          <a:xfrm>
            <a:off x="6439469" y="273513"/>
            <a:ext cx="5145206" cy="523220"/>
          </a:xfrm>
          <a:prstGeom prst="rect">
            <a:avLst/>
          </a:prstGeom>
          <a:noFill/>
        </p:spPr>
        <p:txBody>
          <a:bodyPr wrap="square" rtlCol="0">
            <a:spAutoFit/>
          </a:bodyPr>
          <a:lstStyle/>
          <a:p>
            <a:r>
              <a:rPr lang="es-CO" sz="2800" b="1" dirty="0">
                <a:solidFill>
                  <a:schemeClr val="bg1"/>
                </a:solidFill>
                <a:latin typeface="Arial" panose="020B0604020202020204" pitchFamily="34" charset="0"/>
                <a:cs typeface="Arial" panose="020B0604020202020204" pitchFamily="34" charset="0"/>
              </a:rPr>
              <a:t>PRINCIPIOS RECTORES</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98" y="6134448"/>
            <a:ext cx="12198698" cy="7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21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000" b="1" dirty="0" smtClean="0">
                <a:solidFill>
                  <a:schemeClr val="bg1"/>
                </a:solidFill>
                <a:latin typeface="Arial" panose="020B0604020202020204" pitchFamily="34" charset="0"/>
                <a:cs typeface="Arial" panose="020B0604020202020204" pitchFamily="34" charset="0"/>
              </a:rPr>
              <a:t>MARCO ESTRATÉGICO </a:t>
            </a:r>
            <a:endParaRPr lang="es-ES" sz="3000" b="1" dirty="0">
              <a:solidFill>
                <a:schemeClr val="bg1"/>
              </a:solidFill>
              <a:latin typeface="Arial" panose="020B0604020202020204" pitchFamily="34" charset="0"/>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algn="just"/>
            <a:r>
              <a:rPr lang="es-CO" sz="2400" dirty="0" smtClean="0">
                <a:solidFill>
                  <a:schemeClr val="bg1">
                    <a:lumMod val="50000"/>
                  </a:schemeClr>
                </a:solidFill>
                <a:latin typeface="Arial" panose="020B0604020202020204" pitchFamily="34" charset="0"/>
                <a:cs typeface="Arial" panose="020B0604020202020204" pitchFamily="34" charset="0"/>
              </a:rPr>
              <a:t>Contexto organizacional</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a:solidFill>
                  <a:schemeClr val="bg1">
                    <a:lumMod val="50000"/>
                  </a:schemeClr>
                </a:solidFill>
                <a:latin typeface="Arial" panose="020B0604020202020204" pitchFamily="34" charset="0"/>
                <a:cs typeface="Arial" panose="020B0604020202020204" pitchFamily="34" charset="0"/>
              </a:rPr>
              <a:t>Misión</a:t>
            </a:r>
          </a:p>
          <a:p>
            <a:pPr algn="just"/>
            <a:r>
              <a:rPr lang="es-CO" sz="2400" dirty="0" smtClean="0">
                <a:solidFill>
                  <a:schemeClr val="bg1"/>
                </a:solidFill>
                <a:latin typeface="Arial" panose="020B0604020202020204" pitchFamily="34" charset="0"/>
                <a:cs typeface="Arial" panose="020B0604020202020204" pitchFamily="34" charset="0"/>
              </a:rPr>
              <a:t> </a:t>
            </a:r>
          </a:p>
          <a:p>
            <a:pPr algn="just"/>
            <a:r>
              <a:rPr lang="es-CO" sz="2400" dirty="0">
                <a:solidFill>
                  <a:schemeClr val="bg1">
                    <a:lumMod val="50000"/>
                  </a:schemeClr>
                </a:solidFill>
                <a:latin typeface="Arial" panose="020B0604020202020204" pitchFamily="34" charset="0"/>
                <a:cs typeface="Arial" panose="020B0604020202020204" pitchFamily="34" charset="0"/>
              </a:rPr>
              <a:t>Visión</a:t>
            </a:r>
          </a:p>
          <a:p>
            <a:pPr algn="just"/>
            <a:endParaRPr lang="es-CO" sz="2400" dirty="0" smtClean="0">
              <a:solidFill>
                <a:schemeClr val="bg1">
                  <a:lumMod val="50000"/>
                </a:schemeClr>
              </a:solidFill>
              <a:latin typeface="Arial" panose="020B0604020202020204" pitchFamily="34" charset="0"/>
              <a:cs typeface="Arial" panose="020B0604020202020204" pitchFamily="34" charset="0"/>
            </a:endParaRPr>
          </a:p>
          <a:p>
            <a:pPr algn="just"/>
            <a:r>
              <a:rPr lang="es-CO" sz="2400" dirty="0">
                <a:solidFill>
                  <a:schemeClr val="bg1">
                    <a:lumMod val="50000"/>
                  </a:schemeClr>
                </a:solidFill>
                <a:latin typeface="Arial" panose="020B0604020202020204" pitchFamily="34" charset="0"/>
                <a:cs typeface="Arial" panose="020B0604020202020204" pitchFamily="34" charset="0"/>
              </a:rPr>
              <a:t>Principios rectores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pPr algn="just"/>
            <a:r>
              <a:rPr lang="es-CO" sz="2400" dirty="0">
                <a:solidFill>
                  <a:schemeClr val="bg1"/>
                </a:solidFill>
                <a:latin typeface="Arial" panose="020B0604020202020204" pitchFamily="34" charset="0"/>
                <a:cs typeface="Arial" panose="020B0604020202020204" pitchFamily="34" charset="0"/>
              </a:rPr>
              <a:t>Ejes estratégicos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r>
              <a:rPr lang="es-CO" sz="2400" dirty="0" smtClean="0">
                <a:solidFill>
                  <a:schemeClr val="bg1">
                    <a:lumMod val="50000"/>
                  </a:schemeClr>
                </a:solidFill>
                <a:latin typeface="Arial" panose="020B0604020202020204" pitchFamily="34" charset="0"/>
                <a:cs typeface="Arial" panose="020B0604020202020204" pitchFamily="34" charset="0"/>
              </a:rPr>
              <a:t>Plan estratégico:      </a:t>
            </a:r>
            <a:r>
              <a:rPr lang="es-CO" sz="2000" dirty="0" smtClean="0">
                <a:solidFill>
                  <a:schemeClr val="bg1">
                    <a:lumMod val="50000"/>
                  </a:schemeClr>
                </a:solidFill>
                <a:latin typeface="Arial" panose="020B0604020202020204" pitchFamily="34" charset="0"/>
                <a:cs typeface="Arial" panose="020B0604020202020204" pitchFamily="34" charset="0"/>
              </a:rPr>
              <a:t>Resultados 2018</a:t>
            </a:r>
          </a:p>
          <a:p>
            <a:r>
              <a:rPr lang="es-CO" sz="2000" dirty="0">
                <a:solidFill>
                  <a:schemeClr val="bg1">
                    <a:lumMod val="50000"/>
                  </a:schemeClr>
                </a:solidFill>
                <a:latin typeface="Arial" panose="020B0604020202020204" pitchFamily="34" charset="0"/>
                <a:cs typeface="Arial" panose="020B0604020202020204" pitchFamily="34" charset="0"/>
              </a:rPr>
              <a:t>	</a:t>
            </a:r>
            <a:r>
              <a:rPr lang="es-CO" sz="2000" dirty="0" smtClean="0">
                <a:solidFill>
                  <a:schemeClr val="bg1">
                    <a:lumMod val="50000"/>
                  </a:schemeClr>
                </a:solidFill>
                <a:latin typeface="Arial" panose="020B0604020202020204" pitchFamily="34" charset="0"/>
                <a:cs typeface="Arial" panose="020B0604020202020204" pitchFamily="34" charset="0"/>
              </a:rPr>
              <a:t>		Resultado Cuatrienio</a:t>
            </a:r>
          </a:p>
          <a:p>
            <a:r>
              <a:rPr lang="es-CO" sz="2000" dirty="0" smtClean="0">
                <a:solidFill>
                  <a:schemeClr val="bg1">
                    <a:lumMod val="50000"/>
                  </a:schemeClr>
                </a:solidFill>
                <a:latin typeface="Arial" panose="020B0604020202020204" pitchFamily="34" charset="0"/>
                <a:cs typeface="Arial" panose="020B0604020202020204" pitchFamily="34" charset="0"/>
              </a:rPr>
              <a:t>                                       (Indicadores de gestión)</a:t>
            </a:r>
          </a:p>
          <a:p>
            <a:pPr algn="just"/>
            <a:endParaRPr lang="es-CO" sz="800" dirty="0" smtClean="0">
              <a:solidFill>
                <a:schemeClr val="bg1"/>
              </a:solidFill>
              <a:latin typeface="Arial" panose="020B0604020202020204" pitchFamily="34" charset="0"/>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3</a:t>
            </a:r>
            <a:endParaRPr lang="es-MX" sz="2000" b="1" dirty="0">
              <a:solidFill>
                <a:schemeClr val="bg1"/>
              </a:solidFill>
              <a:latin typeface="Arial" panose="020B0604020202020204" pitchFamily="34" charset="0"/>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4</a:t>
            </a:r>
            <a:endParaRPr lang="es-MX" sz="2000" b="1" dirty="0">
              <a:solidFill>
                <a:schemeClr val="bg1"/>
              </a:solidFill>
              <a:latin typeface="Arial" panose="020B0604020202020204" pitchFamily="34" charset="0"/>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6</a:t>
            </a:r>
            <a:endParaRPr lang="es-MX" sz="2000" b="1" dirty="0">
              <a:solidFill>
                <a:schemeClr val="bg1"/>
              </a:solidFill>
              <a:latin typeface="Arial" panose="020B0604020202020204" pitchFamily="34" charset="0"/>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5</a:t>
            </a:r>
            <a:endParaRPr lang="es-MX" sz="2000" b="1" dirty="0">
              <a:solidFill>
                <a:schemeClr val="bg1"/>
              </a:solidFill>
              <a:latin typeface="Arial" panose="020B0604020202020204" pitchFamily="34" charset="0"/>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1</a:t>
            </a:r>
          </a:p>
        </p:txBody>
      </p:sp>
      <p:sp>
        <p:nvSpPr>
          <p:cNvPr id="19" name="Rectángulo 18"/>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4231743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092374" y="0"/>
            <a:ext cx="5104205" cy="6898909"/>
          </a:xfrm>
          <a:prstGeom prst="rect">
            <a:avLst/>
          </a:prstGeom>
        </p:spPr>
      </p:pic>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13</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sp>
        <p:nvSpPr>
          <p:cNvPr id="15" name="CuadroTexto 14"/>
          <p:cNvSpPr txBox="1"/>
          <p:nvPr/>
        </p:nvSpPr>
        <p:spPr>
          <a:xfrm>
            <a:off x="443609" y="427804"/>
            <a:ext cx="4005200" cy="523220"/>
          </a:xfrm>
          <a:prstGeom prst="rect">
            <a:avLst/>
          </a:prstGeom>
          <a:noFill/>
        </p:spPr>
        <p:txBody>
          <a:bodyPr wrap="none" rtlCol="0">
            <a:spAutoFit/>
          </a:bodyPr>
          <a:lstStyle>
            <a:defPPr>
              <a:defRPr lang="es-ES"/>
            </a:defPPr>
            <a:lvl1pPr>
              <a:defRPr sz="2400" b="1">
                <a:solidFill>
                  <a:schemeClr val="bg1"/>
                </a:solidFill>
              </a:defRPr>
            </a:lvl1pPr>
          </a:lstStyle>
          <a:p>
            <a:pPr algn="ctr"/>
            <a:r>
              <a:rPr lang="es-CO" sz="2800" dirty="0" smtClean="0">
                <a:latin typeface="Arial" panose="020B0604020202020204" pitchFamily="34" charset="0"/>
                <a:cs typeface="Arial" panose="020B0604020202020204" pitchFamily="34" charset="0"/>
              </a:rPr>
              <a:t>EJES ESTRATÉGICOS</a:t>
            </a:r>
          </a:p>
        </p:txBody>
      </p:sp>
      <p:sp>
        <p:nvSpPr>
          <p:cNvPr id="12" name="Rectángulo 11"/>
          <p:cNvSpPr/>
          <p:nvPr/>
        </p:nvSpPr>
        <p:spPr>
          <a:xfrm>
            <a:off x="357392" y="1051190"/>
            <a:ext cx="6291373" cy="4278094"/>
          </a:xfrm>
          <a:prstGeom prst="rect">
            <a:avLst/>
          </a:prstGeom>
        </p:spPr>
        <p:txBody>
          <a:bodyPr wrap="square">
            <a:spAutoFit/>
          </a:bodyPr>
          <a:lstStyle/>
          <a:p>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Liderar el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fortalecimiento de la cadena de valor del sector artesanal. </a:t>
            </a:r>
            <a:endPar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endPar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Promover la articulación entre la oferta y la demanda.</a:t>
            </a:r>
            <a:b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Posicionar la actividad artesanal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ante los diferentes grupos de interés.</a:t>
            </a:r>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endPar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Promover la investigación y gestión del conocimiento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de la actividad artesanal.</a:t>
            </a: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342900" indent="-342900">
              <a:buFont typeface="+mj-lt"/>
              <a:buAutoNum type="arabicPeriod"/>
            </a:pP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Generar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sinergias y alianzas con </a:t>
            </a: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diferentes actores en beneficio de la actividad artesanal.</a:t>
            </a:r>
            <a:endPar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endPar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s-CO"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Mejorar continuamente las prácticas de buen gobierno corporativo.</a:t>
            </a:r>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ángulo 7"/>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Imagen 9"/>
          <p:cNvPicPr>
            <a:picLocks noChangeAspect="1"/>
          </p:cNvPicPr>
          <p:nvPr/>
        </p:nvPicPr>
        <p:blipFill>
          <a:blip r:embed="rId4"/>
          <a:stretch>
            <a:fillRect/>
          </a:stretch>
        </p:blipFill>
        <p:spPr>
          <a:xfrm>
            <a:off x="7614669" y="6221350"/>
            <a:ext cx="3085173" cy="687829"/>
          </a:xfrm>
          <a:prstGeom prst="rect">
            <a:avLst/>
          </a:prstGeom>
        </p:spPr>
      </p:pic>
      <p:pic>
        <p:nvPicPr>
          <p:cNvPr id="11" name="Imagen 10"/>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4261816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MARCO ESTRATÉGICO </a:t>
            </a:r>
            <a:endParaRPr kumimoji="0" lang="es-ES" sz="3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t>Contexto organizacional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Misión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Visión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Principios rectores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2400" dirty="0">
                <a:solidFill>
                  <a:prstClr val="white">
                    <a:lumMod val="50000"/>
                  </a:prstClr>
                </a:solidFill>
                <a:latin typeface="Arial" panose="020B0604020202020204" pitchFamily="34" charset="0"/>
                <a:cs typeface="Arial" panose="020B0604020202020204" pitchFamily="34" charset="0"/>
              </a:rPr>
              <a:t>Ejes estratégicos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2400" dirty="0">
                <a:solidFill>
                  <a:prstClr val="white"/>
                </a:solidFill>
                <a:latin typeface="Arial" panose="020B0604020202020204" pitchFamily="34" charset="0"/>
                <a:cs typeface="Arial" panose="020B0604020202020204" pitchFamily="34" charset="0"/>
              </a:rPr>
              <a:t>Plan </a:t>
            </a:r>
            <a:r>
              <a:rPr lang="es-CO" sz="2400" dirty="0" smtClean="0">
                <a:solidFill>
                  <a:prstClr val="white"/>
                </a:solidFill>
                <a:latin typeface="Arial" panose="020B0604020202020204" pitchFamily="34" charset="0"/>
                <a:cs typeface="Arial" panose="020B0604020202020204" pitchFamily="34" charset="0"/>
              </a:rPr>
              <a:t>estratégico:      </a:t>
            </a:r>
            <a:r>
              <a:rPr lang="es-CO" sz="2000" dirty="0">
                <a:solidFill>
                  <a:prstClr val="white"/>
                </a:solidFill>
                <a:latin typeface="Arial" panose="020B0604020202020204" pitchFamily="34" charset="0"/>
                <a:cs typeface="Arial" panose="020B0604020202020204" pitchFamily="34" charset="0"/>
              </a:rPr>
              <a:t>Resultados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2000" dirty="0">
                <a:solidFill>
                  <a:prstClr val="white"/>
                </a:solidFill>
                <a:latin typeface="Arial" panose="020B0604020202020204" pitchFamily="34" charset="0"/>
                <a:cs typeface="Arial" panose="020B0604020202020204" pitchFamily="34" charset="0"/>
              </a:rPr>
              <a:t>	</a:t>
            </a:r>
            <a:r>
              <a:rPr lang="es-CO" sz="2000" dirty="0">
                <a:solidFill>
                  <a:prstClr val="white"/>
                </a:solidFill>
                <a:latin typeface="Arial" panose="020B0604020202020204" pitchFamily="34" charset="0"/>
                <a:cs typeface="Arial" panose="020B0604020202020204" pitchFamily="34" charset="0"/>
              </a:rPr>
              <a:t>		Resultado Cuatrienio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2000" dirty="0">
                <a:solidFill>
                  <a:prstClr val="white"/>
                </a:solidFill>
                <a:latin typeface="Arial" panose="020B0604020202020204" pitchFamily="34" charset="0"/>
                <a:cs typeface="Arial" panose="020B0604020202020204" pitchFamily="34" charset="0"/>
              </a:rPr>
              <a:t>                                       (Indicadores de gestión)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6</a:t>
            </a:r>
            <a:endPar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9" name="Rectángulo 18"/>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2818850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Imagen 13"/>
          <p:cNvPicPr>
            <a:picLocks noChangeAspect="1"/>
          </p:cNvPicPr>
          <p:nvPr/>
        </p:nvPicPr>
        <p:blipFill>
          <a:blip r:embed="rId2"/>
          <a:stretch>
            <a:fillRect/>
          </a:stretch>
        </p:blipFill>
        <p:spPr>
          <a:xfrm>
            <a:off x="7614669" y="6221350"/>
            <a:ext cx="3085173" cy="687829"/>
          </a:xfrm>
          <a:prstGeom prst="rect">
            <a:avLst/>
          </a:prstGeom>
        </p:spPr>
      </p:pic>
      <p:pic>
        <p:nvPicPr>
          <p:cNvPr id="15" name="Imagen 14"/>
          <p:cNvPicPr>
            <a:picLocks noChangeAspect="1"/>
          </p:cNvPicPr>
          <p:nvPr/>
        </p:nvPicPr>
        <p:blipFill>
          <a:blip r:embed="rId3"/>
          <a:stretch>
            <a:fillRect/>
          </a:stretch>
        </p:blipFill>
        <p:spPr>
          <a:xfrm>
            <a:off x="10849971" y="6204042"/>
            <a:ext cx="1081551" cy="711157"/>
          </a:xfrm>
          <a:prstGeom prst="rect">
            <a:avLst/>
          </a:prstGeom>
        </p:spPr>
      </p:pic>
      <p:sp>
        <p:nvSpPr>
          <p:cNvPr id="11" name="Title 1"/>
          <p:cNvSpPr txBox="1">
            <a:spLocks/>
          </p:cNvSpPr>
          <p:nvPr/>
        </p:nvSpPr>
        <p:spPr>
          <a:xfrm>
            <a:off x="159192"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PLAN ESTRATÉGICO 2015 – 2018 (Resultados a </a:t>
            </a:r>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2018)</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15</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sp>
        <p:nvSpPr>
          <p:cNvPr id="8" name="Rectangle 3"/>
          <p:cNvSpPr txBox="1">
            <a:spLocks noChangeArrowheads="1"/>
          </p:cNvSpPr>
          <p:nvPr/>
        </p:nvSpPr>
        <p:spPr bwMode="auto">
          <a:xfrm>
            <a:off x="1055440" y="1768122"/>
            <a:ext cx="4176464" cy="2448272"/>
          </a:xfrm>
          <a:prstGeom prst="rect">
            <a:avLst/>
          </a:prstGeom>
          <a:noFill/>
          <a:ln w="9525">
            <a:noFill/>
            <a:miter lim="800000"/>
            <a:headEnd/>
            <a:tailEnd/>
          </a:ln>
        </p:spPr>
        <p:txBody>
          <a:bodyPr lIns="0" tIns="0" rIns="0" bIns="0"/>
          <a:lstStyle/>
          <a:p>
            <a:pPr marL="228600" lvl="1" algn="just" defTabSz="987425">
              <a:buClr>
                <a:schemeClr val="accent2"/>
              </a:buClr>
              <a:buSzPct val="80000"/>
              <a:defRPr/>
            </a:pPr>
            <a:r>
              <a:rPr lang="es-CO" b="1" dirty="0">
                <a:solidFill>
                  <a:schemeClr val="bg1"/>
                </a:solidFill>
              </a:rPr>
              <a:t>Es el documento en el cual se establecen las estrategias que </a:t>
            </a:r>
            <a:r>
              <a:rPr lang="es-CO" b="1" dirty="0" err="1" smtClean="0">
                <a:solidFill>
                  <a:schemeClr val="bg1"/>
                </a:solidFill>
              </a:rPr>
              <a:t>operativizaron</a:t>
            </a:r>
            <a:r>
              <a:rPr lang="es-CO" b="1" dirty="0" smtClean="0">
                <a:solidFill>
                  <a:schemeClr val="bg1"/>
                </a:solidFill>
              </a:rPr>
              <a:t> </a:t>
            </a:r>
            <a:r>
              <a:rPr lang="es-CO" b="1" dirty="0">
                <a:solidFill>
                  <a:schemeClr val="bg1"/>
                </a:solidFill>
              </a:rPr>
              <a:t>cada objetivo estratégico en el marco de 4 años (2015- 2018), con los indicadores </a:t>
            </a:r>
            <a:r>
              <a:rPr lang="es-CO" b="1" dirty="0" smtClean="0">
                <a:solidFill>
                  <a:schemeClr val="bg1"/>
                </a:solidFill>
              </a:rPr>
              <a:t>que permitieron medir </a:t>
            </a:r>
            <a:r>
              <a:rPr lang="es-CO" b="1" dirty="0">
                <a:solidFill>
                  <a:schemeClr val="bg1"/>
                </a:solidFill>
              </a:rPr>
              <a:t>su avance y cumplimiento</a:t>
            </a:r>
            <a:r>
              <a:rPr lang="es-ES" b="1" dirty="0" smtClean="0">
                <a:solidFill>
                  <a:schemeClr val="bg1"/>
                </a:solidFill>
                <a:latin typeface="+mj-lt"/>
              </a:rPr>
              <a:t>.</a:t>
            </a:r>
            <a:endParaRPr lang="es-CO" b="1" dirty="0" smtClean="0">
              <a:solidFill>
                <a:schemeClr val="bg1"/>
              </a:solidFill>
              <a:latin typeface="+mj-lt"/>
            </a:endParaRPr>
          </a:p>
        </p:txBody>
      </p:sp>
      <p:graphicFrame>
        <p:nvGraphicFramePr>
          <p:cNvPr id="9" name="11 Diagrama"/>
          <p:cNvGraphicFramePr/>
          <p:nvPr>
            <p:extLst/>
          </p:nvPr>
        </p:nvGraphicFramePr>
        <p:xfrm>
          <a:off x="107017" y="3740042"/>
          <a:ext cx="6524815" cy="2338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p:cNvSpPr txBox="1"/>
          <p:nvPr/>
        </p:nvSpPr>
        <p:spPr>
          <a:xfrm>
            <a:off x="623392" y="603806"/>
            <a:ext cx="4608512" cy="646331"/>
          </a:xfrm>
          <a:prstGeom prst="rect">
            <a:avLst/>
          </a:prstGeom>
          <a:noFill/>
        </p:spPr>
        <p:txBody>
          <a:bodyPr wrap="square" rtlCol="0">
            <a:spAutoFit/>
          </a:bodyPr>
          <a:lstStyle/>
          <a:p>
            <a:r>
              <a:rPr lang="es-ES" sz="3600" b="1" dirty="0" smtClean="0"/>
              <a:t>PLAN ESTRATÉGICO</a:t>
            </a:r>
            <a:endParaRPr lang="es-ES" sz="3600" b="1" dirty="0"/>
          </a:p>
        </p:txBody>
      </p:sp>
      <p:pic>
        <p:nvPicPr>
          <p:cNvPr id="3" name="Imagen 2"/>
          <p:cNvPicPr>
            <a:picLocks noChangeAspect="1"/>
          </p:cNvPicPr>
          <p:nvPr/>
        </p:nvPicPr>
        <p:blipFill>
          <a:blip r:embed="rId9"/>
          <a:stretch>
            <a:fillRect/>
          </a:stretch>
        </p:blipFill>
        <p:spPr>
          <a:xfrm>
            <a:off x="6780529" y="0"/>
            <a:ext cx="5411471" cy="6144244"/>
          </a:xfrm>
          <a:prstGeom prst="rect">
            <a:avLst/>
          </a:prstGeom>
        </p:spPr>
      </p:pic>
    </p:spTree>
    <p:extLst>
      <p:ext uri="{BB962C8B-B14F-4D97-AF65-F5344CB8AC3E}">
        <p14:creationId xmlns:p14="http://schemas.microsoft.com/office/powerpoint/2010/main" val="1189299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503490"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16</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1 Tabla"/>
          <p:cNvGraphicFramePr>
            <a:graphicFrameLocks noGrp="1"/>
          </p:cNvGraphicFramePr>
          <p:nvPr>
            <p:extLst>
              <p:ext uri="{D42A27DB-BD31-4B8C-83A1-F6EECF244321}">
                <p14:modId xmlns:p14="http://schemas.microsoft.com/office/powerpoint/2010/main" val="973380354"/>
              </p:ext>
            </p:extLst>
          </p:nvPr>
        </p:nvGraphicFramePr>
        <p:xfrm>
          <a:off x="282243" y="98373"/>
          <a:ext cx="11793216" cy="6092251"/>
        </p:xfrm>
        <a:graphic>
          <a:graphicData uri="http://schemas.openxmlformats.org/drawingml/2006/table">
            <a:tbl>
              <a:tblPr/>
              <a:tblGrid>
                <a:gridCol w="955323">
                  <a:extLst>
                    <a:ext uri="{9D8B030D-6E8A-4147-A177-3AD203B41FA5}">
                      <a16:colId xmlns:a16="http://schemas.microsoft.com/office/drawing/2014/main" val="20000"/>
                    </a:ext>
                  </a:extLst>
                </a:gridCol>
                <a:gridCol w="755007">
                  <a:extLst>
                    <a:ext uri="{9D8B030D-6E8A-4147-A177-3AD203B41FA5}">
                      <a16:colId xmlns:a16="http://schemas.microsoft.com/office/drawing/2014/main" val="20001"/>
                    </a:ext>
                  </a:extLst>
                </a:gridCol>
                <a:gridCol w="1119117">
                  <a:extLst>
                    <a:ext uri="{9D8B030D-6E8A-4147-A177-3AD203B41FA5}">
                      <a16:colId xmlns:a16="http://schemas.microsoft.com/office/drawing/2014/main" val="20002"/>
                    </a:ext>
                  </a:extLst>
                </a:gridCol>
                <a:gridCol w="723331">
                  <a:extLst>
                    <a:ext uri="{9D8B030D-6E8A-4147-A177-3AD203B41FA5}">
                      <a16:colId xmlns:a16="http://schemas.microsoft.com/office/drawing/2014/main" val="20003"/>
                    </a:ext>
                  </a:extLst>
                </a:gridCol>
                <a:gridCol w="914400">
                  <a:extLst>
                    <a:ext uri="{9D8B030D-6E8A-4147-A177-3AD203B41FA5}">
                      <a16:colId xmlns:a16="http://schemas.microsoft.com/office/drawing/2014/main" val="3203679020"/>
                    </a:ext>
                  </a:extLst>
                </a:gridCol>
                <a:gridCol w="914400">
                  <a:extLst>
                    <a:ext uri="{9D8B030D-6E8A-4147-A177-3AD203B41FA5}">
                      <a16:colId xmlns:a16="http://schemas.microsoft.com/office/drawing/2014/main" val="3170459465"/>
                    </a:ext>
                  </a:extLst>
                </a:gridCol>
                <a:gridCol w="859809">
                  <a:extLst>
                    <a:ext uri="{9D8B030D-6E8A-4147-A177-3AD203B41FA5}">
                      <a16:colId xmlns:a16="http://schemas.microsoft.com/office/drawing/2014/main" val="2703631046"/>
                    </a:ext>
                  </a:extLst>
                </a:gridCol>
                <a:gridCol w="750627">
                  <a:extLst>
                    <a:ext uri="{9D8B030D-6E8A-4147-A177-3AD203B41FA5}">
                      <a16:colId xmlns:a16="http://schemas.microsoft.com/office/drawing/2014/main" val="20004"/>
                    </a:ext>
                  </a:extLst>
                </a:gridCol>
                <a:gridCol w="805218">
                  <a:extLst>
                    <a:ext uri="{9D8B030D-6E8A-4147-A177-3AD203B41FA5}">
                      <a16:colId xmlns:a16="http://schemas.microsoft.com/office/drawing/2014/main" val="20005"/>
                    </a:ext>
                  </a:extLst>
                </a:gridCol>
                <a:gridCol w="3995984">
                  <a:extLst>
                    <a:ext uri="{9D8B030D-6E8A-4147-A177-3AD203B41FA5}">
                      <a16:colId xmlns:a16="http://schemas.microsoft.com/office/drawing/2014/main" val="20006"/>
                    </a:ext>
                  </a:extLst>
                </a:gridCol>
              </a:tblGrid>
              <a:tr h="460828">
                <a:tc>
                  <a:txBody>
                    <a:bodyPr/>
                    <a:lstStyle/>
                    <a:p>
                      <a:pPr algn="ctr" fontAlgn="ctr"/>
                      <a:r>
                        <a:rPr lang="es-CO" sz="1200" b="1" i="0" u="none" strike="noStrike" dirty="0" smtClean="0">
                          <a:solidFill>
                            <a:schemeClr val="bg1"/>
                          </a:solidFill>
                          <a:effectLst/>
                          <a:latin typeface="Zurich BT"/>
                        </a:rPr>
                        <a:t>Objetivo 1</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156703">
                <a:tc rowSpan="2">
                  <a:txBody>
                    <a:bodyPr/>
                    <a:lstStyle/>
                    <a:p>
                      <a:pPr algn="just" fontAlgn="ctr"/>
                      <a:r>
                        <a:rPr lang="es-CO" sz="1000" b="0" i="0" u="none" strike="noStrike" dirty="0">
                          <a:effectLst/>
                          <a:latin typeface="Zurich BT"/>
                        </a:rPr>
                        <a:t>Promover el desarrollo local a través de la actividad artesanal, articulando intervenciones multisectoriales, integrales, descentralizadas y sostenidas en el tiempo.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s-CO" sz="1000" b="0" i="0" u="none" strike="noStrike" dirty="0">
                          <a:effectLst/>
                          <a:latin typeface="Zurich BT"/>
                        </a:rPr>
                        <a:t>Fortalecer la actividad artesanal a nivel local y regional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171450" indent="-171450" algn="l" fontAlgn="ctr">
                        <a:buFontTx/>
                        <a:buChar char="-"/>
                      </a:pPr>
                      <a:r>
                        <a:rPr lang="es-CO" sz="1000" b="0" i="0" u="none" strike="noStrike" dirty="0" smtClean="0">
                          <a:effectLst/>
                          <a:latin typeface="Zurich BT"/>
                        </a:rPr>
                        <a:t>Ampliación cobertura geográfica y demográfica a través de la cofinanciación</a:t>
                      </a:r>
                    </a:p>
                    <a:p>
                      <a:pPr marL="171450" indent="-171450" algn="l" fontAlgn="ctr">
                        <a:buFontTx/>
                        <a:buChar char="-"/>
                      </a:pPr>
                      <a:endParaRPr lang="es-CO" sz="1000" b="0" i="0" u="none" strike="noStrike" dirty="0" smtClean="0">
                        <a:effectLst/>
                        <a:latin typeface="Zurich BT"/>
                      </a:endParaRPr>
                    </a:p>
                    <a:p>
                      <a:pPr marL="171450" indent="-171450" algn="l" fontAlgn="ctr">
                        <a:buFontTx/>
                        <a:buChar char="-"/>
                      </a:pPr>
                      <a:r>
                        <a:rPr lang="es-CO" sz="1000" b="0" i="0" u="none" strike="noStrike" dirty="0" smtClean="0">
                          <a:effectLst/>
                          <a:latin typeface="Zurich BT"/>
                        </a:rPr>
                        <a:t>Apoyo y fortalecimiento del sector artesanal en Colombia</a:t>
                      </a:r>
                    </a:p>
                    <a:p>
                      <a:pPr marL="171450" indent="-171450" algn="l" fontAlgn="ctr">
                        <a:buFontTx/>
                        <a:buChar char="-"/>
                      </a:pPr>
                      <a:endParaRPr lang="es-CO" sz="1000" b="0" i="0" u="none" strike="noStrike" dirty="0" smtClean="0">
                        <a:effectLst/>
                        <a:latin typeface="Zurich BT"/>
                      </a:endParaRPr>
                    </a:p>
                    <a:p>
                      <a:pPr marL="171450" indent="-171450" algn="l" fontAlgn="ctr">
                        <a:buFontTx/>
                        <a:buChar char="-"/>
                      </a:pPr>
                      <a:r>
                        <a:rPr lang="es-CO" sz="1000" b="0" i="0" u="none" strike="noStrike" dirty="0" smtClean="0">
                          <a:effectLst/>
                          <a:latin typeface="Zurich BT"/>
                        </a:rPr>
                        <a:t>Mejoramiento de la competitividad del sector artesanal de la población vulnerable del país  atención a la población desplazada  APD</a:t>
                      </a:r>
                    </a:p>
                    <a:p>
                      <a:pPr marL="171450" indent="-171450" algn="l" fontAlgn="ctr">
                        <a:buFontTx/>
                        <a:buChar char="-"/>
                      </a:pPr>
                      <a:endParaRPr lang="es-CO" sz="1000" b="0" i="0" u="none" strike="noStrike" dirty="0" smtClean="0">
                        <a:effectLst/>
                        <a:latin typeface="Zurich BT"/>
                      </a:endParaRPr>
                    </a:p>
                    <a:p>
                      <a:pPr marL="171450" indent="-171450" algn="l" fontAlgn="ctr">
                        <a:buFontTx/>
                        <a:buChar char="-"/>
                      </a:pPr>
                      <a:r>
                        <a:rPr lang="es-CO" sz="1000" b="0" i="0" u="none" strike="noStrike" dirty="0" smtClean="0">
                          <a:effectLst/>
                          <a:latin typeface="Zurich BT"/>
                        </a:rPr>
                        <a:t> Apoyo y fortalecimiento a comunidades y grupos étnicos en Colombia</a:t>
                      </a:r>
                    </a:p>
                    <a:p>
                      <a:pPr algn="l" fontAlgn="ct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Cobertura Geográfica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60,6%</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90,9%</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90,9%</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100%</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100%</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200" dirty="0" smtClean="0"/>
                        <a:t>A través de la ejecución de programas y proyectos la entidad ha logrado tener presencia en 32 departamentos del país y Bogotá. Esto se logró por medio de: *la Presencia regional con 33 laboratorios, ejecución de proyectos regionales, atención a población desplazada, atención a comunidades étnicas e iniciativas de oportunidades comerciales, a través también de la compra de producto e iniciativas de oportunidades comerciales y participación en ferias se logró tener presencia en diferentes regiones del país. Es así que frente a lo proyectado para la vigencia (32 departamentos y Bogotá) se logra la meta en un 100% </a:t>
                      </a:r>
                      <a:r>
                        <a:rPr lang="es-CO" sz="1200" b="0" i="0" u="none" strike="noStrike" dirty="0" smtClean="0">
                          <a:solidFill>
                            <a:schemeClr val="tx1"/>
                          </a:solidFill>
                          <a:effectLst/>
                          <a:latin typeface="Zurich BT"/>
                        </a:rPr>
                        <a:t>(33/33) </a:t>
                      </a:r>
                      <a:endParaRPr lang="es-CO" sz="2000" b="0"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30598">
                <a:tc vMerge="1">
                  <a:txBody>
                    <a:bodyPr/>
                    <a:lstStyle/>
                    <a:p>
                      <a:endParaRPr lang="es-CO"/>
                    </a:p>
                  </a:txBody>
                  <a:tcPr/>
                </a:tc>
                <a:tc vMerge="1">
                  <a:txBody>
                    <a:bodyPr/>
                    <a:lstStyle/>
                    <a:p>
                      <a:endParaRPr lang="es-CO"/>
                    </a:p>
                  </a:txBody>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smtClean="0">
                          <a:effectLst/>
                          <a:latin typeface="Zurich BT"/>
                        </a:rPr>
                        <a:t>Cumplimiento en la meta de beneficiarios</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84%</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108%</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122%</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100%</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600" b="1" i="0" u="none" strike="noStrike" dirty="0" smtClean="0">
                          <a:solidFill>
                            <a:schemeClr val="tx1"/>
                          </a:solidFill>
                          <a:effectLst/>
                          <a:latin typeface="Zurich BT"/>
                        </a:rPr>
                        <a:t>110,7%</a:t>
                      </a:r>
                      <a:endParaRPr lang="es-CO" sz="16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200" b="0" i="0" u="none" strike="noStrike" kern="1200" dirty="0" smtClean="0">
                          <a:solidFill>
                            <a:schemeClr val="tx1"/>
                          </a:solidFill>
                          <a:effectLst/>
                          <a:latin typeface="Zurich BT"/>
                          <a:ea typeface="+mn-ea"/>
                          <a:cs typeface="+mn-cs"/>
                        </a:rPr>
                        <a:t>Durante 2018 producto de esta intervención se logró atender a 13.428 beneficiarios, que equivale a un cumplimiento de la meta del 110,7% de los 12.128 esperados (meta ajustada, la meta inicial del año era: 9.936), esto equivale a un crecimiento del 24,2% frente a la atención realizada en 2017 que correspondió a 10.810 beneficiarios. De este logro sobresale el resultado del proyecto de Ampliación de la cobertura demográfica (7.539 beneficiarios – 116% de la meta), el programa de atención a grupos étnicos (1.700 beneficiarios – 113% de la meta) y el programa de APD (910 beneficiarios – 101% de la meta). Parte de este logro se debe a la creación de 3 nuevos laboratorios en los departamentos de Guaviare, San Andrés y Vichada, y el fortalecimiento de la gestión en los 30 laboratorios existentes (esto en 32 departamentos y Bogotá), consolidando con esta iniciativa un total de 33 laboratorios de diseño e innovación; logrando con esto una cobertura geográfica del 100%. Al cierre del cuatrienio se logró atender 50.299</a:t>
                      </a:r>
                      <a:r>
                        <a:rPr lang="es-CO" sz="1200" b="0" i="0" u="none" strike="noStrike" kern="1200" baseline="0" dirty="0" smtClean="0">
                          <a:solidFill>
                            <a:schemeClr val="tx1"/>
                          </a:solidFill>
                          <a:effectLst/>
                          <a:latin typeface="Zurich BT"/>
                          <a:ea typeface="+mn-ea"/>
                          <a:cs typeface="+mn-cs"/>
                        </a:rPr>
                        <a:t> beneficiarios (en servicios).</a:t>
                      </a:r>
                      <a:endParaRPr lang="es-CO" sz="20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82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320779"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17</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2 Tabla"/>
          <p:cNvGraphicFramePr>
            <a:graphicFrameLocks noGrp="1"/>
          </p:cNvGraphicFramePr>
          <p:nvPr>
            <p:extLst>
              <p:ext uri="{D42A27DB-BD31-4B8C-83A1-F6EECF244321}">
                <p14:modId xmlns:p14="http://schemas.microsoft.com/office/powerpoint/2010/main" val="3261412917"/>
              </p:ext>
            </p:extLst>
          </p:nvPr>
        </p:nvGraphicFramePr>
        <p:xfrm>
          <a:off x="133682" y="253859"/>
          <a:ext cx="11938716" cy="5622526"/>
        </p:xfrm>
        <a:graphic>
          <a:graphicData uri="http://schemas.openxmlformats.org/drawingml/2006/table">
            <a:tbl>
              <a:tblPr/>
              <a:tblGrid>
                <a:gridCol w="917196">
                  <a:extLst>
                    <a:ext uri="{9D8B030D-6E8A-4147-A177-3AD203B41FA5}">
                      <a16:colId xmlns:a16="http://schemas.microsoft.com/office/drawing/2014/main" val="20000"/>
                    </a:ext>
                  </a:extLst>
                </a:gridCol>
                <a:gridCol w="750626">
                  <a:extLst>
                    <a:ext uri="{9D8B030D-6E8A-4147-A177-3AD203B41FA5}">
                      <a16:colId xmlns:a16="http://schemas.microsoft.com/office/drawing/2014/main" val="20001"/>
                    </a:ext>
                  </a:extLst>
                </a:gridCol>
                <a:gridCol w="846162">
                  <a:extLst>
                    <a:ext uri="{9D8B030D-6E8A-4147-A177-3AD203B41FA5}">
                      <a16:colId xmlns:a16="http://schemas.microsoft.com/office/drawing/2014/main" val="20002"/>
                    </a:ext>
                  </a:extLst>
                </a:gridCol>
                <a:gridCol w="791570">
                  <a:extLst>
                    <a:ext uri="{9D8B030D-6E8A-4147-A177-3AD203B41FA5}">
                      <a16:colId xmlns:a16="http://schemas.microsoft.com/office/drawing/2014/main" val="20003"/>
                    </a:ext>
                  </a:extLst>
                </a:gridCol>
                <a:gridCol w="832513">
                  <a:extLst>
                    <a:ext uri="{9D8B030D-6E8A-4147-A177-3AD203B41FA5}">
                      <a16:colId xmlns:a16="http://schemas.microsoft.com/office/drawing/2014/main" val="2923588205"/>
                    </a:ext>
                  </a:extLst>
                </a:gridCol>
                <a:gridCol w="832514">
                  <a:extLst>
                    <a:ext uri="{9D8B030D-6E8A-4147-A177-3AD203B41FA5}">
                      <a16:colId xmlns:a16="http://schemas.microsoft.com/office/drawing/2014/main" val="3533120542"/>
                    </a:ext>
                  </a:extLst>
                </a:gridCol>
                <a:gridCol w="805218">
                  <a:extLst>
                    <a:ext uri="{9D8B030D-6E8A-4147-A177-3AD203B41FA5}">
                      <a16:colId xmlns:a16="http://schemas.microsoft.com/office/drawing/2014/main" val="133965124"/>
                    </a:ext>
                  </a:extLst>
                </a:gridCol>
                <a:gridCol w="696035">
                  <a:extLst>
                    <a:ext uri="{9D8B030D-6E8A-4147-A177-3AD203B41FA5}">
                      <a16:colId xmlns:a16="http://schemas.microsoft.com/office/drawing/2014/main" val="20004"/>
                    </a:ext>
                  </a:extLst>
                </a:gridCol>
                <a:gridCol w="818866">
                  <a:extLst>
                    <a:ext uri="{9D8B030D-6E8A-4147-A177-3AD203B41FA5}">
                      <a16:colId xmlns:a16="http://schemas.microsoft.com/office/drawing/2014/main" val="20005"/>
                    </a:ext>
                  </a:extLst>
                </a:gridCol>
                <a:gridCol w="4648016">
                  <a:extLst>
                    <a:ext uri="{9D8B030D-6E8A-4147-A177-3AD203B41FA5}">
                      <a16:colId xmlns:a16="http://schemas.microsoft.com/office/drawing/2014/main" val="20006"/>
                    </a:ext>
                  </a:extLst>
                </a:gridCol>
              </a:tblGrid>
              <a:tr h="730994">
                <a:tc>
                  <a:txBody>
                    <a:bodyPr/>
                    <a:lstStyle/>
                    <a:p>
                      <a:pPr algn="ctr" fontAlgn="ctr"/>
                      <a:r>
                        <a:rPr lang="es-CO" sz="1200" b="1" i="0" u="none" strike="noStrike" dirty="0" smtClean="0">
                          <a:solidFill>
                            <a:schemeClr val="bg1"/>
                          </a:solidFill>
                          <a:effectLst/>
                          <a:latin typeface="Zurich BT"/>
                        </a:rPr>
                        <a:t>Objetivo 2</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103254">
                <a:tc rowSpan="4">
                  <a:txBody>
                    <a:bodyPr/>
                    <a:lstStyle/>
                    <a:p>
                      <a:pPr algn="l" fontAlgn="ctr"/>
                      <a:r>
                        <a:rPr lang="es-CO" sz="1000" b="0" i="0" u="none" strike="noStrike" dirty="0">
                          <a:effectLst/>
                          <a:latin typeface="Zurich BT"/>
                        </a:rPr>
                        <a:t>Contribuir al aumento de los ingresos de los artesanos a través de la promoción de las artesanías y la creación de oportunidades comerciales.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s-CO" sz="1000" b="0" i="0" u="none" strike="noStrike" dirty="0">
                          <a:effectLst/>
                          <a:latin typeface="Zurich BT"/>
                        </a:rPr>
                        <a:t>Generar ingreso a los artesanos a través de la venta de artesanía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Mejoramiento y generación de oportunidades comerciales para el sector artesanal colombiano nacional</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Cumplimiento en la meta de venta de </a:t>
                      </a:r>
                      <a:r>
                        <a:rPr lang="es-CO" sz="1000" b="0" i="0" u="none" strike="noStrike" dirty="0" smtClean="0">
                          <a:effectLst/>
                          <a:latin typeface="Zurich BT"/>
                        </a:rPr>
                        <a:t>artesanía</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113%</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50" b="0" i="0" u="none" strike="noStrike" kern="1200" dirty="0" smtClean="0">
                          <a:solidFill>
                            <a:schemeClr val="tx1"/>
                          </a:solidFill>
                          <a:effectLst/>
                          <a:latin typeface="Zurich BT"/>
                          <a:ea typeface="+mn-ea"/>
                          <a:cs typeface="+mn-cs"/>
                        </a:rPr>
                        <a:t>A 31 de diciembre del año 2018 se alcanzaron ingresos por ventas por un valor de $4.812.785.345, logrando $1.995.468.384 pesos por el canal institucional con cumplimiento de la meta del 110%; por vitrinas promocionales el ingreso por ventas es de $2.817.316.961 con cumplimiento de la meta del 109%, representando así un avance en el cumplimiento de la meta total del año del  109%.</a:t>
                      </a:r>
                      <a:endParaRPr lang="es-CO" sz="105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55">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l" fontAlgn="ctr"/>
                      <a:r>
                        <a:rPr lang="es-CO" sz="1000" b="0" i="0" u="none" strike="noStrike" dirty="0">
                          <a:effectLst/>
                          <a:latin typeface="Zurich BT"/>
                        </a:rPr>
                        <a:t>Eventos/ferias organizados por ADC al 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a:r>
                        <a:rPr lang="es-CO" sz="1500" b="1" i="0" u="none" strike="noStrike" kern="1200" dirty="0" smtClean="0">
                          <a:solidFill>
                            <a:schemeClr val="tx1"/>
                          </a:solidFill>
                          <a:effectLst/>
                          <a:latin typeface="Zurich BT"/>
                          <a:ea typeface="+mn-ea"/>
                          <a:cs typeface="+mn-cs"/>
                        </a:rPr>
                        <a:t>4</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a:r>
                        <a:rPr lang="es-CO" sz="1500" b="1" i="0" u="none" strike="noStrike" kern="1200" dirty="0" smtClean="0">
                          <a:solidFill>
                            <a:schemeClr val="tx1"/>
                          </a:solidFill>
                          <a:effectLst/>
                          <a:latin typeface="Zurich BT"/>
                          <a:ea typeface="+mn-ea"/>
                          <a:cs typeface="+mn-cs"/>
                        </a:rPr>
                        <a:t>3</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a:r>
                        <a:rPr lang="es-CO" sz="1500" b="1" i="0" u="none" strike="noStrike" kern="1200" dirty="0" smtClean="0">
                          <a:solidFill>
                            <a:schemeClr val="tx1"/>
                          </a:solidFill>
                          <a:effectLst/>
                          <a:latin typeface="Zurich BT"/>
                          <a:ea typeface="+mn-ea"/>
                          <a:cs typeface="+mn-cs"/>
                        </a:rPr>
                        <a:t>3</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a:r>
                        <a:rPr lang="es-CO" sz="1500" b="1" i="0" u="none" strike="noStrike" kern="1200" dirty="0" smtClean="0">
                          <a:solidFill>
                            <a:schemeClr val="tx1"/>
                          </a:solidFill>
                          <a:effectLst/>
                          <a:latin typeface="Zurich BT"/>
                          <a:ea typeface="+mn-ea"/>
                          <a:cs typeface="+mn-cs"/>
                        </a:rPr>
                        <a:t>3</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a:r>
                        <a:rPr lang="es-CO" sz="1500" b="1" i="0" u="none" strike="noStrike" kern="1200" dirty="0" smtClean="0">
                          <a:solidFill>
                            <a:schemeClr val="tx1"/>
                          </a:solidFill>
                          <a:effectLst/>
                          <a:latin typeface="Zurich BT"/>
                          <a:ea typeface="+mn-ea"/>
                          <a:cs typeface="+mn-cs"/>
                        </a:rPr>
                        <a:t>3</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just" fontAlgn="ctr"/>
                      <a:r>
                        <a:rPr lang="es-CO" sz="1050" b="0" i="0" u="none" strike="noStrike" kern="1200" dirty="0" smtClean="0">
                          <a:solidFill>
                            <a:schemeClr val="tx1"/>
                          </a:solidFill>
                          <a:effectLst/>
                          <a:latin typeface="Zurich BT"/>
                          <a:ea typeface="+mn-ea"/>
                          <a:cs typeface="+mn-cs"/>
                        </a:rPr>
                        <a:t>Durante 2018, se organizaron dos ferias </a:t>
                      </a:r>
                      <a:r>
                        <a:rPr lang="es-CO" sz="1050" b="0" i="0" u="none" strike="noStrike" kern="1200" dirty="0" err="1" smtClean="0">
                          <a:solidFill>
                            <a:schemeClr val="tx1"/>
                          </a:solidFill>
                          <a:effectLst/>
                          <a:latin typeface="Zurich BT"/>
                          <a:ea typeface="+mn-ea"/>
                          <a:cs typeface="+mn-cs"/>
                        </a:rPr>
                        <a:t>Expoartesano</a:t>
                      </a:r>
                      <a:r>
                        <a:rPr lang="es-CO" sz="1050" b="0" i="0" u="none" strike="noStrike" kern="1200" dirty="0" smtClean="0">
                          <a:solidFill>
                            <a:schemeClr val="tx1"/>
                          </a:solidFill>
                          <a:effectLst/>
                          <a:latin typeface="Zurich BT"/>
                          <a:ea typeface="+mn-ea"/>
                          <a:cs typeface="+mn-cs"/>
                        </a:rPr>
                        <a:t> y </a:t>
                      </a:r>
                      <a:r>
                        <a:rPr lang="es-CO" sz="1050" b="0" i="0" u="none" strike="noStrike" kern="1200" dirty="0" err="1" smtClean="0">
                          <a:solidFill>
                            <a:schemeClr val="tx1"/>
                          </a:solidFill>
                          <a:effectLst/>
                          <a:latin typeface="Zurich BT"/>
                          <a:ea typeface="+mn-ea"/>
                          <a:cs typeface="+mn-cs"/>
                        </a:rPr>
                        <a:t>Expoartesanías</a:t>
                      </a:r>
                      <a:r>
                        <a:rPr lang="es-CO" sz="1050" b="0" i="0" u="none" strike="noStrike" kern="1200" dirty="0" smtClean="0">
                          <a:solidFill>
                            <a:schemeClr val="tx1"/>
                          </a:solidFill>
                          <a:effectLst/>
                          <a:latin typeface="Zurich BT"/>
                          <a:ea typeface="+mn-ea"/>
                          <a:cs typeface="+mn-cs"/>
                        </a:rPr>
                        <a:t>, la feria </a:t>
                      </a:r>
                      <a:r>
                        <a:rPr lang="es-CO" sz="1050" b="0" i="0" u="none" strike="noStrike" kern="1200" dirty="0" err="1" smtClean="0">
                          <a:solidFill>
                            <a:schemeClr val="tx1"/>
                          </a:solidFill>
                          <a:effectLst/>
                          <a:latin typeface="Zurich BT"/>
                          <a:ea typeface="+mn-ea"/>
                          <a:cs typeface="+mn-cs"/>
                        </a:rPr>
                        <a:t>Expoartesano</a:t>
                      </a:r>
                      <a:r>
                        <a:rPr lang="es-CO" sz="1050" b="0" i="0" u="none" strike="noStrike" kern="1200" dirty="0" smtClean="0">
                          <a:solidFill>
                            <a:schemeClr val="tx1"/>
                          </a:solidFill>
                          <a:effectLst/>
                          <a:latin typeface="Zurich BT"/>
                          <a:ea typeface="+mn-ea"/>
                          <a:cs typeface="+mn-cs"/>
                        </a:rPr>
                        <a:t> realizada en la ciudad de Medellín  entre el 29 de junio y el 8 de julio, reunió en cuatro pabellones a 39.879 visitantes y a 428 expositores, se destaca la participación de 122 artesanos indígenas provenientes de 21 etnias, 68 artesanos tradicionales  y la muestra artesanal de 27 departamentos del país.  La feria </a:t>
                      </a:r>
                      <a:r>
                        <a:rPr lang="es-CO" sz="1050" b="0" i="0" u="none" strike="noStrike" kern="1200" dirty="0" err="1" smtClean="0">
                          <a:solidFill>
                            <a:schemeClr val="tx1"/>
                          </a:solidFill>
                          <a:effectLst/>
                          <a:latin typeface="Zurich BT"/>
                          <a:ea typeface="+mn-ea"/>
                          <a:cs typeface="+mn-cs"/>
                        </a:rPr>
                        <a:t>Expoartesanías</a:t>
                      </a:r>
                      <a:r>
                        <a:rPr lang="es-CO" sz="1050" b="0" i="0" u="none" strike="noStrike" kern="1200" dirty="0" smtClean="0">
                          <a:solidFill>
                            <a:schemeClr val="tx1"/>
                          </a:solidFill>
                          <a:effectLst/>
                          <a:latin typeface="Zurich BT"/>
                          <a:ea typeface="+mn-ea"/>
                          <a:cs typeface="+mn-cs"/>
                        </a:rPr>
                        <a:t> en la ciudad de Bogotá se realizó  entre el 5 y el 18 de diciembre, en la que se contó con más de 77.000 visitantes, 870 expositores de 19 países.</a:t>
                      </a:r>
                      <a:r>
                        <a:rPr lang="es-CO" sz="1050" b="0" i="0" u="none" strike="noStrike" kern="1200" baseline="0" dirty="0" smtClean="0">
                          <a:solidFill>
                            <a:schemeClr val="tx1"/>
                          </a:solidFill>
                          <a:effectLst/>
                          <a:latin typeface="Zurich BT"/>
                          <a:ea typeface="+mn-ea"/>
                          <a:cs typeface="+mn-cs"/>
                        </a:rPr>
                        <a:t> A</a:t>
                      </a:r>
                      <a:r>
                        <a:rPr lang="es-CO" sz="1050" b="0" i="0" u="none" strike="noStrike" kern="1200" dirty="0" smtClean="0">
                          <a:solidFill>
                            <a:schemeClr val="tx1"/>
                          </a:solidFill>
                          <a:effectLst/>
                          <a:latin typeface="Zurich BT"/>
                          <a:ea typeface="+mn-ea"/>
                          <a:cs typeface="+mn-cs"/>
                        </a:rPr>
                        <a:t>sí mismo en el marco de la Feria </a:t>
                      </a:r>
                      <a:r>
                        <a:rPr lang="es-CO" sz="1050" b="0" i="0" u="none" strike="noStrike" kern="1200" dirty="0" err="1" smtClean="0">
                          <a:solidFill>
                            <a:schemeClr val="tx1"/>
                          </a:solidFill>
                          <a:effectLst/>
                          <a:latin typeface="Zurich BT"/>
                          <a:ea typeface="+mn-ea"/>
                          <a:cs typeface="+mn-cs"/>
                        </a:rPr>
                        <a:t>Expoartesanías</a:t>
                      </a:r>
                      <a:r>
                        <a:rPr lang="es-CO" sz="1050" b="0" i="0" u="none" strike="noStrike" kern="1200" dirty="0" smtClean="0">
                          <a:solidFill>
                            <a:schemeClr val="tx1"/>
                          </a:solidFill>
                          <a:effectLst/>
                          <a:latin typeface="Zurich BT"/>
                          <a:ea typeface="+mn-ea"/>
                          <a:cs typeface="+mn-cs"/>
                        </a:rPr>
                        <a:t>, el 12 de diciembre se realizó la entrega de la medalla a la maestría artesanal en seis categorías:  Medalla a la Maestría Artesanal Tradicional, Medalla a la Maestría Artesanal Contemporánea, Medalla a la Maestría de Comunidad Artesanal, Galardón al Fomento de la artesanía, Medalla a la Maestría Artesanal Maestro de Maestros y Medalla a la Maestría Artesanal de Legado. </a:t>
                      </a:r>
                      <a:endParaRPr lang="es-CO" sz="105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4428069"/>
                  </a:ext>
                </a:extLst>
              </a:tr>
              <a:tr h="2259238">
                <a:tc vMerge="1">
                  <a:txBody>
                    <a:bodyPr/>
                    <a:lstStyle/>
                    <a:p>
                      <a:endParaRPr lang="es-CO"/>
                    </a:p>
                  </a:txBody>
                  <a:tcPr/>
                </a:tc>
                <a:tc rowSpan="2">
                  <a:txBody>
                    <a:bodyPr/>
                    <a:lstStyle/>
                    <a:p>
                      <a:pPr algn="l" fontAlgn="ctr"/>
                      <a:r>
                        <a:rPr lang="es-CO" sz="1000" b="0" i="0" u="none" strike="noStrike" dirty="0">
                          <a:effectLst/>
                          <a:latin typeface="Zurich BT"/>
                        </a:rPr>
                        <a:t>Organizar eventos para la promoción de la artesanía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just" fontAlgn="ctr"/>
                      <a:endParaRPr lang="es-CO" sz="105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04385">
                <a:tc vMerge="1">
                  <a:txBody>
                    <a:bodyPr/>
                    <a:lstStyle/>
                    <a:p>
                      <a:endParaRPr lang="es-CO"/>
                    </a:p>
                  </a:txBody>
                  <a:tcPr/>
                </a:tc>
                <a:tc vMerge="1">
                  <a:txBody>
                    <a:bodyPr/>
                    <a:lstStyle/>
                    <a:p>
                      <a:endParaRPr lang="es-CO"/>
                    </a:p>
                  </a:txBody>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Incremento en el monto de ventas por eventos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21%</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8%</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10,31%</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3,64%</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solidFill>
                            <a:schemeClr val="tx1"/>
                          </a:solidFill>
                          <a:effectLst/>
                          <a:latin typeface="Zurich BT"/>
                        </a:rPr>
                        <a:t>5</a:t>
                      </a:r>
                      <a:endParaRPr lang="es-CO" sz="1500" b="1" i="0" u="none" strike="noStrike" dirty="0">
                        <a:solidFill>
                          <a:schemeClr val="tx1"/>
                        </a:solidFill>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50" b="0" i="0" u="none" strike="noStrike" kern="1200" dirty="0" smtClean="0">
                          <a:solidFill>
                            <a:schemeClr val="tx1"/>
                          </a:solidFill>
                          <a:effectLst/>
                          <a:latin typeface="Zurich BT"/>
                          <a:ea typeface="+mn-ea"/>
                          <a:cs typeface="+mn-cs"/>
                        </a:rPr>
                        <a:t>A 31 de diciembre del año 2018, los artesanos alcanzan ingresos por ventas facilitadas por Artesanías de Colombia en eventos y ferias por valor de $23.030.308.993,  representando un cumplimiento de la meta de ingresos del año del 5%.</a:t>
                      </a:r>
                      <a:endParaRPr lang="es-CO" sz="105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392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Imagen 15"/>
          <p:cNvPicPr>
            <a:picLocks noChangeAspect="1"/>
          </p:cNvPicPr>
          <p:nvPr/>
        </p:nvPicPr>
        <p:blipFill>
          <a:blip r:embed="rId3"/>
          <a:stretch>
            <a:fillRect/>
          </a:stretch>
        </p:blipFill>
        <p:spPr>
          <a:xfrm>
            <a:off x="7614669" y="6221350"/>
            <a:ext cx="3085173" cy="687829"/>
          </a:xfrm>
          <a:prstGeom prst="rect">
            <a:avLst/>
          </a:prstGeom>
        </p:spPr>
      </p:pic>
      <p:pic>
        <p:nvPicPr>
          <p:cNvPr id="17" name="Imagen 16"/>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361722"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18</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2 Tabla"/>
          <p:cNvGraphicFramePr>
            <a:graphicFrameLocks noGrp="1"/>
          </p:cNvGraphicFramePr>
          <p:nvPr>
            <p:extLst>
              <p:ext uri="{D42A27DB-BD31-4B8C-83A1-F6EECF244321}">
                <p14:modId xmlns:p14="http://schemas.microsoft.com/office/powerpoint/2010/main" val="64936995"/>
              </p:ext>
            </p:extLst>
          </p:nvPr>
        </p:nvGraphicFramePr>
        <p:xfrm>
          <a:off x="123267" y="803023"/>
          <a:ext cx="11938713" cy="4833502"/>
        </p:xfrm>
        <a:graphic>
          <a:graphicData uri="http://schemas.openxmlformats.org/drawingml/2006/table">
            <a:tbl>
              <a:tblPr/>
              <a:tblGrid>
                <a:gridCol w="1321269">
                  <a:extLst>
                    <a:ext uri="{9D8B030D-6E8A-4147-A177-3AD203B41FA5}">
                      <a16:colId xmlns:a16="http://schemas.microsoft.com/office/drawing/2014/main" val="20000"/>
                    </a:ext>
                  </a:extLst>
                </a:gridCol>
                <a:gridCol w="822047">
                  <a:extLst>
                    <a:ext uri="{9D8B030D-6E8A-4147-A177-3AD203B41FA5}">
                      <a16:colId xmlns:a16="http://schemas.microsoft.com/office/drawing/2014/main" val="20001"/>
                    </a:ext>
                  </a:extLst>
                </a:gridCol>
                <a:gridCol w="832513">
                  <a:extLst>
                    <a:ext uri="{9D8B030D-6E8A-4147-A177-3AD203B41FA5}">
                      <a16:colId xmlns:a16="http://schemas.microsoft.com/office/drawing/2014/main" val="20002"/>
                    </a:ext>
                  </a:extLst>
                </a:gridCol>
                <a:gridCol w="941696">
                  <a:extLst>
                    <a:ext uri="{9D8B030D-6E8A-4147-A177-3AD203B41FA5}">
                      <a16:colId xmlns:a16="http://schemas.microsoft.com/office/drawing/2014/main" val="20003"/>
                    </a:ext>
                  </a:extLst>
                </a:gridCol>
                <a:gridCol w="887104">
                  <a:extLst>
                    <a:ext uri="{9D8B030D-6E8A-4147-A177-3AD203B41FA5}">
                      <a16:colId xmlns:a16="http://schemas.microsoft.com/office/drawing/2014/main" val="1303541700"/>
                    </a:ext>
                  </a:extLst>
                </a:gridCol>
                <a:gridCol w="832514">
                  <a:extLst>
                    <a:ext uri="{9D8B030D-6E8A-4147-A177-3AD203B41FA5}">
                      <a16:colId xmlns:a16="http://schemas.microsoft.com/office/drawing/2014/main" val="3886032025"/>
                    </a:ext>
                  </a:extLst>
                </a:gridCol>
                <a:gridCol w="791570">
                  <a:extLst>
                    <a:ext uri="{9D8B030D-6E8A-4147-A177-3AD203B41FA5}">
                      <a16:colId xmlns:a16="http://schemas.microsoft.com/office/drawing/2014/main" val="976307302"/>
                    </a:ext>
                  </a:extLst>
                </a:gridCol>
                <a:gridCol w="627797">
                  <a:extLst>
                    <a:ext uri="{9D8B030D-6E8A-4147-A177-3AD203B41FA5}">
                      <a16:colId xmlns:a16="http://schemas.microsoft.com/office/drawing/2014/main" val="20004"/>
                    </a:ext>
                  </a:extLst>
                </a:gridCol>
                <a:gridCol w="791570">
                  <a:extLst>
                    <a:ext uri="{9D8B030D-6E8A-4147-A177-3AD203B41FA5}">
                      <a16:colId xmlns:a16="http://schemas.microsoft.com/office/drawing/2014/main" val="20005"/>
                    </a:ext>
                  </a:extLst>
                </a:gridCol>
                <a:gridCol w="4090633">
                  <a:extLst>
                    <a:ext uri="{9D8B030D-6E8A-4147-A177-3AD203B41FA5}">
                      <a16:colId xmlns:a16="http://schemas.microsoft.com/office/drawing/2014/main" val="20006"/>
                    </a:ext>
                  </a:extLst>
                </a:gridCol>
              </a:tblGrid>
              <a:tr h="477672">
                <a:tc>
                  <a:txBody>
                    <a:bodyPr/>
                    <a:lstStyle/>
                    <a:p>
                      <a:pPr algn="ctr" fontAlgn="ctr"/>
                      <a:r>
                        <a:rPr lang="es-CO" sz="1200" b="1" i="0" u="none" strike="noStrike" dirty="0" smtClean="0">
                          <a:solidFill>
                            <a:schemeClr val="bg1"/>
                          </a:solidFill>
                          <a:effectLst/>
                          <a:latin typeface="Zurich BT"/>
                        </a:rPr>
                        <a:t>Objetivo 2</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008415">
                <a:tc rowSpan="2">
                  <a:txBody>
                    <a:bodyPr/>
                    <a:lstStyle/>
                    <a:p>
                      <a:pPr algn="l" fontAlgn="ctr"/>
                      <a:r>
                        <a:rPr lang="es-CO" sz="1000" b="0" i="0" u="none" strike="noStrike" dirty="0">
                          <a:effectLst/>
                          <a:latin typeface="Zurich BT"/>
                        </a:rPr>
                        <a:t>Contribuir al aumento de los ingresos de los artesanos a través de la promoción de las artesanías y la creación de oportunidades comerciales.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s-CO" sz="1000" b="0" i="0" u="none" strike="noStrike" dirty="0">
                          <a:effectLst/>
                          <a:latin typeface="Zurich BT"/>
                        </a:rPr>
                        <a:t>Participar en ruedas de negocio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Mejoramiento y generación de oportunidades comerciales para el sector artesanal colombiano nacional</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Ruedas de negocios con participación de artesanos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4</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4</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4</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3</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3</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100" b="0" i="0" u="none" strike="noStrike" kern="1200" dirty="0" smtClean="0">
                          <a:solidFill>
                            <a:schemeClr val="tx1"/>
                          </a:solidFill>
                          <a:effectLst/>
                          <a:latin typeface="Zurich BT"/>
                          <a:ea typeface="+mn-ea"/>
                          <a:cs typeface="+mn-cs"/>
                        </a:rPr>
                        <a:t>A diciembre de 2018</a:t>
                      </a:r>
                      <a:r>
                        <a:rPr lang="es-CO" sz="1100" b="0" i="0" u="none" strike="noStrike" kern="1200" baseline="0" dirty="0" smtClean="0">
                          <a:solidFill>
                            <a:schemeClr val="tx1"/>
                          </a:solidFill>
                          <a:effectLst/>
                          <a:latin typeface="Zurich BT"/>
                          <a:ea typeface="+mn-ea"/>
                          <a:cs typeface="+mn-cs"/>
                        </a:rPr>
                        <a:t> se participó e</a:t>
                      </a:r>
                      <a:r>
                        <a:rPr lang="es-CO" sz="1100" b="0" i="0" u="none" strike="noStrike" kern="1200" dirty="0" smtClean="0">
                          <a:solidFill>
                            <a:schemeClr val="tx1"/>
                          </a:solidFill>
                          <a:effectLst/>
                          <a:latin typeface="Zurich BT"/>
                          <a:ea typeface="+mn-ea"/>
                          <a:cs typeface="+mn-cs"/>
                        </a:rPr>
                        <a:t>n tres ruedas de negocios. </a:t>
                      </a:r>
                    </a:p>
                    <a:p>
                      <a:pPr algn="just" fontAlgn="ctr"/>
                      <a:r>
                        <a:rPr lang="es-CO" sz="1100" b="0" i="0" u="none" strike="noStrike" kern="1200" dirty="0" smtClean="0">
                          <a:solidFill>
                            <a:schemeClr val="tx1"/>
                          </a:solidFill>
                          <a:effectLst/>
                          <a:latin typeface="Zurich BT"/>
                          <a:ea typeface="+mn-ea"/>
                          <a:cs typeface="+mn-cs"/>
                        </a:rPr>
                        <a:t>1. Macro rueda 70 de </a:t>
                      </a:r>
                      <a:r>
                        <a:rPr lang="es-CO" sz="1100" b="0" i="0" u="none" strike="noStrike" kern="1200" dirty="0" err="1" smtClean="0">
                          <a:solidFill>
                            <a:schemeClr val="tx1"/>
                          </a:solidFill>
                          <a:effectLst/>
                          <a:latin typeface="Zurich BT"/>
                          <a:ea typeface="+mn-ea"/>
                          <a:cs typeface="+mn-cs"/>
                        </a:rPr>
                        <a:t>Procolombia</a:t>
                      </a:r>
                      <a:r>
                        <a:rPr lang="es-CO" sz="1100" b="0" i="0" u="none" strike="noStrike" kern="1200" dirty="0" smtClean="0">
                          <a:solidFill>
                            <a:schemeClr val="tx1"/>
                          </a:solidFill>
                          <a:effectLst/>
                          <a:latin typeface="Zurich BT"/>
                          <a:ea typeface="+mn-ea"/>
                          <a:cs typeface="+mn-cs"/>
                        </a:rPr>
                        <a:t> con las artesanas  Olga Torrijos de la Chamba y Karen </a:t>
                      </a:r>
                      <a:r>
                        <a:rPr lang="es-CO" sz="1100" b="0" i="0" u="none" strike="noStrike" kern="1200" dirty="0" err="1" smtClean="0">
                          <a:solidFill>
                            <a:schemeClr val="tx1"/>
                          </a:solidFill>
                          <a:effectLst/>
                          <a:latin typeface="Zurich BT"/>
                          <a:ea typeface="+mn-ea"/>
                          <a:cs typeface="+mn-cs"/>
                        </a:rPr>
                        <a:t>Tiller</a:t>
                      </a:r>
                      <a:r>
                        <a:rPr lang="es-CO" sz="1100" b="0" i="0" u="none" strike="noStrike" kern="1200" dirty="0" smtClean="0">
                          <a:solidFill>
                            <a:schemeClr val="tx1"/>
                          </a:solidFill>
                          <a:effectLst/>
                          <a:latin typeface="Zurich BT"/>
                          <a:ea typeface="+mn-ea"/>
                          <a:cs typeface="+mn-cs"/>
                        </a:rPr>
                        <a:t> de la Guajira, realizando citas de negocio con 28 empresas de diferentes países.</a:t>
                      </a:r>
                    </a:p>
                    <a:p>
                      <a:pPr algn="just" fontAlgn="ctr"/>
                      <a:r>
                        <a:rPr lang="es-CO" sz="1100" b="0" i="0" u="none" strike="noStrike" kern="1200" dirty="0" smtClean="0">
                          <a:solidFill>
                            <a:schemeClr val="tx1"/>
                          </a:solidFill>
                          <a:effectLst/>
                          <a:latin typeface="Zurich BT"/>
                          <a:ea typeface="+mn-ea"/>
                          <a:cs typeface="+mn-cs"/>
                        </a:rPr>
                        <a:t>2.  Rueda de negocios en el marco de la feria </a:t>
                      </a:r>
                      <a:r>
                        <a:rPr lang="es-CO" sz="1100" b="0" i="0" u="none" strike="noStrike" kern="1200" dirty="0" err="1" smtClean="0">
                          <a:solidFill>
                            <a:schemeClr val="tx1"/>
                          </a:solidFill>
                          <a:effectLst/>
                          <a:latin typeface="Zurich BT"/>
                          <a:ea typeface="+mn-ea"/>
                          <a:cs typeface="+mn-cs"/>
                        </a:rPr>
                        <a:t>Expoartesano</a:t>
                      </a:r>
                      <a:r>
                        <a:rPr lang="es-CO" sz="1100" b="0" i="0" u="none" strike="noStrike" kern="1200" dirty="0" smtClean="0">
                          <a:solidFill>
                            <a:schemeClr val="tx1"/>
                          </a:solidFill>
                          <a:effectLst/>
                          <a:latin typeface="Zurich BT"/>
                          <a:ea typeface="+mn-ea"/>
                          <a:cs typeface="+mn-cs"/>
                        </a:rPr>
                        <a:t>, con la participación de  71 empresas nacionales y 12 internacionales, donde se movilizaron $513.220.000.</a:t>
                      </a:r>
                    </a:p>
                    <a:p>
                      <a:pPr algn="just" fontAlgn="ctr"/>
                      <a:r>
                        <a:rPr lang="es-CO" sz="1100" b="0" i="0" u="none" strike="noStrike" kern="1200" dirty="0" smtClean="0">
                          <a:solidFill>
                            <a:schemeClr val="tx1"/>
                          </a:solidFill>
                          <a:effectLst/>
                          <a:latin typeface="Zurich BT"/>
                          <a:ea typeface="+mn-ea"/>
                          <a:cs typeface="+mn-cs"/>
                        </a:rPr>
                        <a:t>3. Rueda de negocios en el marco de la feria </a:t>
                      </a:r>
                      <a:r>
                        <a:rPr lang="es-CO" sz="1100" b="0" i="0" u="none" strike="noStrike" kern="1200" dirty="0" err="1" smtClean="0">
                          <a:solidFill>
                            <a:schemeClr val="tx1"/>
                          </a:solidFill>
                          <a:effectLst/>
                          <a:latin typeface="Zurich BT"/>
                          <a:ea typeface="+mn-ea"/>
                          <a:cs typeface="+mn-cs"/>
                        </a:rPr>
                        <a:t>Expoartesanías</a:t>
                      </a:r>
                      <a:r>
                        <a:rPr lang="es-CO" sz="1100" b="0" i="0" u="none" strike="noStrike" kern="1200" dirty="0" smtClean="0">
                          <a:solidFill>
                            <a:schemeClr val="tx1"/>
                          </a:solidFill>
                          <a:effectLst/>
                          <a:latin typeface="Zurich BT"/>
                          <a:ea typeface="+mn-ea"/>
                          <a:cs typeface="+mn-cs"/>
                        </a:rPr>
                        <a:t> con la participación de 155 empresas nacionales y 52 internacionales, donde se movilizaron $1.347.467.737.</a:t>
                      </a:r>
                      <a:endParaRPr lang="es-CO" sz="11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47415">
                <a:tc vMerge="1">
                  <a:txBody>
                    <a:bodyPr/>
                    <a:lstStyle/>
                    <a:p>
                      <a:endParaRPr lang="es-CO"/>
                    </a:p>
                  </a:txBody>
                  <a:tcPr/>
                </a:tc>
                <a:tc vMerge="1">
                  <a:txBody>
                    <a:bodyPr/>
                    <a:lstStyle/>
                    <a:p>
                      <a:endParaRPr lang="es-CO"/>
                    </a:p>
                  </a:txBody>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Unidades productivas involucradas en ruedas de negocio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680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832</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450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450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665</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100" b="0" i="0" u="none" strike="noStrike" kern="1200" dirty="0" smtClean="0">
                          <a:solidFill>
                            <a:schemeClr val="tx1"/>
                          </a:solidFill>
                          <a:effectLst/>
                          <a:latin typeface="Zurich BT"/>
                          <a:ea typeface="+mn-ea"/>
                          <a:cs typeface="+mn-cs"/>
                        </a:rPr>
                        <a:t>Durante 2018 se involucraron 665 unidades productivas en ruedas de negocios: </a:t>
                      </a:r>
                    </a:p>
                    <a:p>
                      <a:pPr algn="just" fontAlgn="ctr"/>
                      <a:r>
                        <a:rPr lang="es-CO" sz="1100" b="0" i="0" u="none" strike="noStrike" kern="1200" dirty="0" smtClean="0">
                          <a:solidFill>
                            <a:schemeClr val="tx1"/>
                          </a:solidFill>
                          <a:effectLst/>
                          <a:latin typeface="Zurich BT"/>
                          <a:ea typeface="+mn-ea"/>
                          <a:cs typeface="+mn-cs"/>
                        </a:rPr>
                        <a:t>* 2  unidades productivas de la Chamba y de la Guajira en el marco de la  Macro rueda 70 de </a:t>
                      </a:r>
                      <a:r>
                        <a:rPr lang="es-CO" sz="1100" b="0" i="0" u="none" strike="noStrike" kern="1200" dirty="0" err="1" smtClean="0">
                          <a:solidFill>
                            <a:schemeClr val="tx1"/>
                          </a:solidFill>
                          <a:effectLst/>
                          <a:latin typeface="Zurich BT"/>
                          <a:ea typeface="+mn-ea"/>
                          <a:cs typeface="+mn-cs"/>
                        </a:rPr>
                        <a:t>Procolombia</a:t>
                      </a:r>
                      <a:r>
                        <a:rPr lang="es-CO" sz="1100" b="0" i="0" u="none" strike="noStrike" kern="1200" dirty="0" smtClean="0">
                          <a:solidFill>
                            <a:schemeClr val="tx1"/>
                          </a:solidFill>
                          <a:effectLst/>
                          <a:latin typeface="Zurich BT"/>
                          <a:ea typeface="+mn-ea"/>
                          <a:cs typeface="+mn-cs"/>
                        </a:rPr>
                        <a:t>.</a:t>
                      </a:r>
                    </a:p>
                    <a:p>
                      <a:pPr algn="just" fontAlgn="ctr"/>
                      <a:r>
                        <a:rPr lang="es-CO" sz="1100" b="0" i="0" u="none" strike="noStrike" kern="1200" dirty="0" smtClean="0">
                          <a:solidFill>
                            <a:schemeClr val="tx1"/>
                          </a:solidFill>
                          <a:effectLst/>
                          <a:latin typeface="Zurich BT"/>
                          <a:ea typeface="+mn-ea"/>
                          <a:cs typeface="+mn-cs"/>
                        </a:rPr>
                        <a:t>*  353 unidades productivas en  el marco de la rueda de negocios de la feria </a:t>
                      </a:r>
                      <a:r>
                        <a:rPr lang="es-CO" sz="1100" b="0" i="0" u="none" strike="noStrike" kern="1200" dirty="0" err="1" smtClean="0">
                          <a:solidFill>
                            <a:schemeClr val="tx1"/>
                          </a:solidFill>
                          <a:effectLst/>
                          <a:latin typeface="Zurich BT"/>
                          <a:ea typeface="+mn-ea"/>
                          <a:cs typeface="+mn-cs"/>
                        </a:rPr>
                        <a:t>Expoartesano</a:t>
                      </a:r>
                      <a:r>
                        <a:rPr lang="es-CO" sz="1100" b="0" i="0" u="none" strike="noStrike" kern="1200" dirty="0" smtClean="0">
                          <a:solidFill>
                            <a:schemeClr val="tx1"/>
                          </a:solidFill>
                          <a:effectLst/>
                          <a:latin typeface="Zurich BT"/>
                          <a:ea typeface="+mn-ea"/>
                          <a:cs typeface="+mn-cs"/>
                        </a:rPr>
                        <a:t>.</a:t>
                      </a:r>
                    </a:p>
                    <a:p>
                      <a:pPr algn="just" fontAlgn="ctr"/>
                      <a:r>
                        <a:rPr lang="es-CO" sz="1100" b="0" i="0" u="none" strike="noStrike" kern="1200" dirty="0" smtClean="0">
                          <a:solidFill>
                            <a:schemeClr val="tx1"/>
                          </a:solidFill>
                          <a:effectLst/>
                          <a:latin typeface="Zurich BT"/>
                          <a:ea typeface="+mn-ea"/>
                          <a:cs typeface="+mn-cs"/>
                        </a:rPr>
                        <a:t>* 655 unidades productivas en el marco de la rueda de negocios de la feria </a:t>
                      </a:r>
                      <a:r>
                        <a:rPr lang="es-CO" sz="1100" b="0" i="0" u="none" strike="noStrike" kern="1200" dirty="0" err="1" smtClean="0">
                          <a:solidFill>
                            <a:schemeClr val="tx1"/>
                          </a:solidFill>
                          <a:effectLst/>
                          <a:latin typeface="Zurich BT"/>
                          <a:ea typeface="+mn-ea"/>
                          <a:cs typeface="+mn-cs"/>
                        </a:rPr>
                        <a:t>Expoartesanías</a:t>
                      </a:r>
                      <a:r>
                        <a:rPr lang="es-CO" sz="1100" b="0" i="0" u="none" strike="noStrike" kern="1200" dirty="0" smtClean="0">
                          <a:solidFill>
                            <a:schemeClr val="tx1"/>
                          </a:solidFill>
                          <a:effectLst/>
                          <a:latin typeface="Zurich BT"/>
                          <a:ea typeface="+mn-ea"/>
                          <a:cs typeface="+mn-cs"/>
                        </a:rPr>
                        <a:t>.</a:t>
                      </a:r>
                    </a:p>
                    <a:p>
                      <a:pPr algn="just" fontAlgn="ctr"/>
                      <a:r>
                        <a:rPr lang="es-CO" sz="1100" b="0" i="0" u="none" strike="noStrike" kern="1200" dirty="0" smtClean="0">
                          <a:solidFill>
                            <a:schemeClr val="tx1"/>
                          </a:solidFill>
                          <a:effectLst/>
                          <a:latin typeface="Zurich BT"/>
                          <a:ea typeface="+mn-ea"/>
                          <a:cs typeface="+mn-cs"/>
                        </a:rPr>
                        <a:t>Las unidades productivas artesanales que participaron en La Macro rueda 70 y en </a:t>
                      </a:r>
                      <a:r>
                        <a:rPr lang="es-CO" sz="1100" b="0" i="0" u="none" strike="noStrike" kern="1200" dirty="0" err="1" smtClean="0">
                          <a:solidFill>
                            <a:schemeClr val="tx1"/>
                          </a:solidFill>
                          <a:effectLst/>
                          <a:latin typeface="Zurich BT"/>
                          <a:ea typeface="+mn-ea"/>
                          <a:cs typeface="+mn-cs"/>
                        </a:rPr>
                        <a:t>Expoartesano</a:t>
                      </a:r>
                      <a:r>
                        <a:rPr lang="es-CO" sz="1100" b="0" i="0" u="none" strike="noStrike" kern="1200" dirty="0" smtClean="0">
                          <a:solidFill>
                            <a:schemeClr val="tx1"/>
                          </a:solidFill>
                          <a:effectLst/>
                          <a:latin typeface="Zurich BT"/>
                          <a:ea typeface="+mn-ea"/>
                          <a:cs typeface="+mn-cs"/>
                        </a:rPr>
                        <a:t> también participaron en la rueda de negocios realizada en el marco de </a:t>
                      </a:r>
                      <a:r>
                        <a:rPr lang="es-CO" sz="1100" b="0" i="0" u="none" strike="noStrike" kern="1200" dirty="0" err="1" smtClean="0">
                          <a:solidFill>
                            <a:schemeClr val="tx1"/>
                          </a:solidFill>
                          <a:effectLst/>
                          <a:latin typeface="Zurich BT"/>
                          <a:ea typeface="+mn-ea"/>
                          <a:cs typeface="+mn-cs"/>
                        </a:rPr>
                        <a:t>Expoartesanías</a:t>
                      </a:r>
                      <a:r>
                        <a:rPr lang="es-CO" sz="1100" b="0" i="0" u="none" strike="noStrike" kern="1200" dirty="0" smtClean="0">
                          <a:solidFill>
                            <a:schemeClr val="tx1"/>
                          </a:solidFill>
                          <a:effectLst/>
                          <a:latin typeface="Zurich BT"/>
                          <a:ea typeface="+mn-ea"/>
                          <a:cs typeface="+mn-cs"/>
                        </a:rPr>
                        <a:t> 2018.</a:t>
                      </a:r>
                      <a:endParaRPr lang="es-CO" sz="11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5414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p:cNvSpPr txBox="1">
            <a:spLocks/>
          </p:cNvSpPr>
          <p:nvPr/>
        </p:nvSpPr>
        <p:spPr>
          <a:xfrm>
            <a:off x="126349"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19</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1 Tabla"/>
          <p:cNvGraphicFramePr>
            <a:graphicFrameLocks noGrp="1"/>
          </p:cNvGraphicFramePr>
          <p:nvPr>
            <p:extLst>
              <p:ext uri="{D42A27DB-BD31-4B8C-83A1-F6EECF244321}">
                <p14:modId xmlns:p14="http://schemas.microsoft.com/office/powerpoint/2010/main" val="3230702406"/>
              </p:ext>
            </p:extLst>
          </p:nvPr>
        </p:nvGraphicFramePr>
        <p:xfrm>
          <a:off x="126349" y="273558"/>
          <a:ext cx="11966913" cy="5641917"/>
        </p:xfrm>
        <a:graphic>
          <a:graphicData uri="http://schemas.openxmlformats.org/drawingml/2006/table">
            <a:tbl>
              <a:tblPr/>
              <a:tblGrid>
                <a:gridCol w="1033711">
                  <a:extLst>
                    <a:ext uri="{9D8B030D-6E8A-4147-A177-3AD203B41FA5}">
                      <a16:colId xmlns:a16="http://schemas.microsoft.com/office/drawing/2014/main" val="20000"/>
                    </a:ext>
                  </a:extLst>
                </a:gridCol>
                <a:gridCol w="928047">
                  <a:extLst>
                    <a:ext uri="{9D8B030D-6E8A-4147-A177-3AD203B41FA5}">
                      <a16:colId xmlns:a16="http://schemas.microsoft.com/office/drawing/2014/main" val="20001"/>
                    </a:ext>
                  </a:extLst>
                </a:gridCol>
                <a:gridCol w="955344">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59809">
                  <a:extLst>
                    <a:ext uri="{9D8B030D-6E8A-4147-A177-3AD203B41FA5}">
                      <a16:colId xmlns:a16="http://schemas.microsoft.com/office/drawing/2014/main" val="2884653635"/>
                    </a:ext>
                  </a:extLst>
                </a:gridCol>
                <a:gridCol w="750627">
                  <a:extLst>
                    <a:ext uri="{9D8B030D-6E8A-4147-A177-3AD203B41FA5}">
                      <a16:colId xmlns:a16="http://schemas.microsoft.com/office/drawing/2014/main" val="884319228"/>
                    </a:ext>
                  </a:extLst>
                </a:gridCol>
                <a:gridCol w="805217">
                  <a:extLst>
                    <a:ext uri="{9D8B030D-6E8A-4147-A177-3AD203B41FA5}">
                      <a16:colId xmlns:a16="http://schemas.microsoft.com/office/drawing/2014/main" val="3146180991"/>
                    </a:ext>
                  </a:extLst>
                </a:gridCol>
                <a:gridCol w="696036">
                  <a:extLst>
                    <a:ext uri="{9D8B030D-6E8A-4147-A177-3AD203B41FA5}">
                      <a16:colId xmlns:a16="http://schemas.microsoft.com/office/drawing/2014/main" val="20004"/>
                    </a:ext>
                  </a:extLst>
                </a:gridCol>
                <a:gridCol w="818866">
                  <a:extLst>
                    <a:ext uri="{9D8B030D-6E8A-4147-A177-3AD203B41FA5}">
                      <a16:colId xmlns:a16="http://schemas.microsoft.com/office/drawing/2014/main" val="20005"/>
                    </a:ext>
                  </a:extLst>
                </a:gridCol>
                <a:gridCol w="4204856">
                  <a:extLst>
                    <a:ext uri="{9D8B030D-6E8A-4147-A177-3AD203B41FA5}">
                      <a16:colId xmlns:a16="http://schemas.microsoft.com/office/drawing/2014/main" val="20006"/>
                    </a:ext>
                  </a:extLst>
                </a:gridCol>
              </a:tblGrid>
              <a:tr h="548913">
                <a:tc>
                  <a:txBody>
                    <a:bodyPr/>
                    <a:lstStyle/>
                    <a:p>
                      <a:pPr algn="ctr" fontAlgn="ctr"/>
                      <a:r>
                        <a:rPr lang="es-CO" sz="1200" b="1" i="0" u="none" strike="noStrike" dirty="0" smtClean="0">
                          <a:solidFill>
                            <a:schemeClr val="bg1"/>
                          </a:solidFill>
                          <a:effectLst/>
                          <a:latin typeface="Zurich BT"/>
                        </a:rPr>
                        <a:t>Objetivo 2</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093004">
                <a:tc>
                  <a:txBody>
                    <a:bodyPr/>
                    <a:lstStyle/>
                    <a:p>
                      <a:pPr algn="l" fontAlgn="ctr"/>
                      <a:r>
                        <a:rPr lang="es-CO" sz="1000" b="0" i="0" u="none" strike="noStrike" dirty="0">
                          <a:effectLst/>
                          <a:latin typeface="Zurich BT"/>
                        </a:rPr>
                        <a:t>Contribuir al aumento de los ingresos de los artesanos a través de la promoción de las artesanías y la creación de oportunidades comerciales.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Aumentar la participación en eventos y ferias para promover la actividad artesanal a nivel nacional e internacional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smtClean="0">
                          <a:effectLst/>
                          <a:latin typeface="Zurich BT"/>
                        </a:rPr>
                        <a:t>Mejoramiento y generación de oportunidades comerciales para el sector artesanal colombiano nacional</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Cumplimiento en la participación de eventos nacionales e </a:t>
                      </a:r>
                      <a:r>
                        <a:rPr lang="es-CO" sz="1000" b="0" i="0" u="none" strike="noStrike" dirty="0" smtClean="0">
                          <a:effectLst/>
                          <a:latin typeface="Zurich BT"/>
                        </a:rPr>
                        <a:t>internacionales</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111%</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200" b="0" i="0" u="none" strike="noStrike" kern="1200" dirty="0" smtClean="0">
                          <a:solidFill>
                            <a:schemeClr val="tx1"/>
                          </a:solidFill>
                          <a:effectLst/>
                          <a:latin typeface="Zurich BT"/>
                          <a:ea typeface="+mn-ea"/>
                          <a:cs typeface="+mn-cs"/>
                        </a:rPr>
                        <a:t>En 2018, con el fin de promover la artesanía colombiana se participó</a:t>
                      </a:r>
                      <a:r>
                        <a:rPr lang="es-CO" sz="1200" b="0" i="0" u="none" strike="noStrike" kern="1200" baseline="0" dirty="0" smtClean="0">
                          <a:solidFill>
                            <a:schemeClr val="tx1"/>
                          </a:solidFill>
                          <a:effectLst/>
                          <a:latin typeface="Zurich BT"/>
                          <a:ea typeface="+mn-ea"/>
                          <a:cs typeface="+mn-cs"/>
                        </a:rPr>
                        <a:t> </a:t>
                      </a:r>
                      <a:r>
                        <a:rPr lang="es-CO" sz="1200" b="0" i="0" u="none" strike="noStrike" kern="1200" dirty="0" smtClean="0">
                          <a:solidFill>
                            <a:schemeClr val="tx1"/>
                          </a:solidFill>
                          <a:effectLst/>
                          <a:latin typeface="Zurich BT"/>
                          <a:ea typeface="+mn-ea"/>
                          <a:cs typeface="+mn-cs"/>
                        </a:rPr>
                        <a:t>en 35  eventos: 33 nacionales y 2 internacionales:</a:t>
                      </a:r>
                    </a:p>
                    <a:p>
                      <a:pPr algn="just" fontAlgn="ctr"/>
                      <a:r>
                        <a:rPr lang="es-CO" sz="1200" b="0" i="0" u="none" strike="noStrike" kern="1200" dirty="0" smtClean="0">
                          <a:solidFill>
                            <a:schemeClr val="tx1"/>
                          </a:solidFill>
                          <a:effectLst/>
                          <a:latin typeface="Zurich BT"/>
                          <a:ea typeface="+mn-ea"/>
                          <a:cs typeface="+mn-cs"/>
                        </a:rPr>
                        <a:t> 1. Visita Martha </a:t>
                      </a:r>
                      <a:r>
                        <a:rPr lang="es-CO" sz="1200" b="0" i="0" u="none" strike="noStrike" kern="1200" dirty="0" err="1" smtClean="0">
                          <a:solidFill>
                            <a:schemeClr val="tx1"/>
                          </a:solidFill>
                          <a:effectLst/>
                          <a:latin typeface="Zurich BT"/>
                          <a:ea typeface="+mn-ea"/>
                          <a:cs typeface="+mn-cs"/>
                        </a:rPr>
                        <a:t>Tous</a:t>
                      </a:r>
                      <a:r>
                        <a:rPr lang="es-CO" sz="1200" b="0" i="0" u="none" strike="noStrike" kern="1200" dirty="0" smtClean="0">
                          <a:solidFill>
                            <a:schemeClr val="tx1"/>
                          </a:solidFill>
                          <a:effectLst/>
                          <a:latin typeface="Zurich BT"/>
                          <a:ea typeface="+mn-ea"/>
                          <a:cs typeface="+mn-cs"/>
                        </a:rPr>
                        <a:t>. 2. ANATO. 3. FICCI 4.TV OSAKA. 5. Macro rueda. 6. Evento Guanajuato. 7. Evento Sociedad interamericana de prensa Medellín. 8. Semana de Colombia en México. 9. Bogotá </a:t>
                      </a:r>
                      <a:r>
                        <a:rPr lang="es-CO" sz="1200" b="0" i="0" u="none" strike="noStrike" kern="1200" dirty="0" err="1" smtClean="0">
                          <a:solidFill>
                            <a:schemeClr val="tx1"/>
                          </a:solidFill>
                          <a:effectLst/>
                          <a:latin typeface="Zurich BT"/>
                          <a:ea typeface="+mn-ea"/>
                          <a:cs typeface="+mn-cs"/>
                        </a:rPr>
                        <a:t>Fashion</a:t>
                      </a:r>
                      <a:r>
                        <a:rPr lang="es-CO" sz="1200" b="0" i="0" u="none" strike="noStrike" kern="1200" dirty="0" smtClean="0">
                          <a:solidFill>
                            <a:schemeClr val="tx1"/>
                          </a:solidFill>
                          <a:effectLst/>
                          <a:latin typeface="Zurich BT"/>
                          <a:ea typeface="+mn-ea"/>
                          <a:cs typeface="+mn-cs"/>
                        </a:rPr>
                        <a:t> </a:t>
                      </a:r>
                      <a:r>
                        <a:rPr lang="es-CO" sz="1200" b="0" i="0" u="none" strike="noStrike" kern="1200" dirty="0" err="1" smtClean="0">
                          <a:solidFill>
                            <a:schemeClr val="tx1"/>
                          </a:solidFill>
                          <a:effectLst/>
                          <a:latin typeface="Zurich BT"/>
                          <a:ea typeface="+mn-ea"/>
                          <a:cs typeface="+mn-cs"/>
                        </a:rPr>
                        <a:t>Week</a:t>
                      </a:r>
                      <a:r>
                        <a:rPr lang="es-CO" sz="1200" b="0" i="0" u="none" strike="noStrike" kern="1200" dirty="0" smtClean="0">
                          <a:solidFill>
                            <a:schemeClr val="tx1"/>
                          </a:solidFill>
                          <a:effectLst/>
                          <a:latin typeface="Zurich BT"/>
                          <a:ea typeface="+mn-ea"/>
                          <a:cs typeface="+mn-cs"/>
                        </a:rPr>
                        <a:t>.</a:t>
                      </a:r>
                      <a:r>
                        <a:rPr lang="es-CO" sz="1200" b="0" i="0" u="none" strike="noStrike" kern="1200" baseline="0" dirty="0" smtClean="0">
                          <a:solidFill>
                            <a:schemeClr val="tx1"/>
                          </a:solidFill>
                          <a:effectLst/>
                          <a:latin typeface="Zurich BT"/>
                          <a:ea typeface="+mn-ea"/>
                          <a:cs typeface="+mn-cs"/>
                        </a:rPr>
                        <a:t> </a:t>
                      </a:r>
                      <a:r>
                        <a:rPr lang="es-CO" sz="1200" b="0" i="0" u="none" strike="noStrike" kern="1200" dirty="0" smtClean="0">
                          <a:solidFill>
                            <a:schemeClr val="tx1"/>
                          </a:solidFill>
                          <a:effectLst/>
                          <a:latin typeface="Zurich BT"/>
                          <a:ea typeface="+mn-ea"/>
                          <a:cs typeface="+mn-cs"/>
                        </a:rPr>
                        <a:t>10. YPO </a:t>
                      </a:r>
                      <a:r>
                        <a:rPr lang="es-CO" sz="1200" b="0" i="0" u="none" strike="noStrike" kern="1200" dirty="0" err="1" smtClean="0">
                          <a:solidFill>
                            <a:schemeClr val="tx1"/>
                          </a:solidFill>
                          <a:effectLst/>
                          <a:latin typeface="Zurich BT"/>
                          <a:ea typeface="+mn-ea"/>
                          <a:cs typeface="+mn-cs"/>
                        </a:rPr>
                        <a:t>Four</a:t>
                      </a:r>
                      <a:r>
                        <a:rPr lang="es-CO" sz="1200" b="0" i="0" u="none" strike="noStrike" kern="1200" dirty="0" smtClean="0">
                          <a:solidFill>
                            <a:schemeClr val="tx1"/>
                          </a:solidFill>
                          <a:effectLst/>
                          <a:latin typeface="Zurich BT"/>
                          <a:ea typeface="+mn-ea"/>
                          <a:cs typeface="+mn-cs"/>
                        </a:rPr>
                        <a:t> </a:t>
                      </a:r>
                      <a:r>
                        <a:rPr lang="es-CO" sz="1200" b="0" i="0" u="none" strike="noStrike" kern="1200" dirty="0" err="1" smtClean="0">
                          <a:solidFill>
                            <a:schemeClr val="tx1"/>
                          </a:solidFill>
                          <a:effectLst/>
                          <a:latin typeface="Zurich BT"/>
                          <a:ea typeface="+mn-ea"/>
                          <a:cs typeface="+mn-cs"/>
                        </a:rPr>
                        <a:t>Seasons</a:t>
                      </a:r>
                      <a:r>
                        <a:rPr lang="es-CO" sz="1200" b="0" i="0" u="none" strike="noStrike" kern="1200" dirty="0" smtClean="0">
                          <a:solidFill>
                            <a:schemeClr val="tx1"/>
                          </a:solidFill>
                          <a:effectLst/>
                          <a:latin typeface="Zurich BT"/>
                          <a:ea typeface="+mn-ea"/>
                          <a:cs typeface="+mn-cs"/>
                        </a:rPr>
                        <a:t>. 11. Inauguración Claustro.  12. Exposición Denominaciones de Origen 13. Visita damas americanas en Bogotá. 14. Módulos maestros ancestrales.           15. Modulo Etnias. 16. VI Plataforma regional para la reducción del riesgo de desastres en las Américas.  17. Colombia moda.  </a:t>
                      </a:r>
                    </a:p>
                    <a:p>
                      <a:pPr algn="just" fontAlgn="ctr"/>
                      <a:r>
                        <a:rPr lang="es-CO" sz="1200" b="0" i="0" u="none" strike="noStrike" kern="1200" dirty="0" smtClean="0">
                          <a:solidFill>
                            <a:schemeClr val="tx1"/>
                          </a:solidFill>
                          <a:effectLst/>
                          <a:latin typeface="Zurich BT"/>
                          <a:ea typeface="+mn-ea"/>
                          <a:cs typeface="+mn-cs"/>
                        </a:rPr>
                        <a:t>18. Hijas Del Agua.  19. Cena presidente Juan Manuel Santos. 20. Posesión presidente Iván Duque Márquez. 21. Feria Orquídeas, Flores y Artesanías.  22. Sesión fotográfica con </a:t>
                      </a:r>
                      <a:r>
                        <a:rPr lang="es-CO" sz="1200" b="0" i="0" u="none" strike="noStrike" kern="1200" dirty="0" err="1" smtClean="0">
                          <a:solidFill>
                            <a:schemeClr val="tx1"/>
                          </a:solidFill>
                          <a:effectLst/>
                          <a:latin typeface="Zurich BT"/>
                          <a:ea typeface="+mn-ea"/>
                          <a:cs typeface="+mn-cs"/>
                        </a:rPr>
                        <a:t>Ruven</a:t>
                      </a:r>
                      <a:r>
                        <a:rPr lang="es-CO" sz="1200" b="0" i="0" u="none" strike="noStrike" kern="1200" dirty="0" smtClean="0">
                          <a:solidFill>
                            <a:schemeClr val="tx1"/>
                          </a:solidFill>
                          <a:effectLst/>
                          <a:latin typeface="Zurich BT"/>
                          <a:ea typeface="+mn-ea"/>
                          <a:cs typeface="+mn-cs"/>
                        </a:rPr>
                        <a:t> Afanador. </a:t>
                      </a:r>
                    </a:p>
                    <a:p>
                      <a:pPr algn="just" fontAlgn="ctr"/>
                      <a:r>
                        <a:rPr lang="es-CO" sz="1200" b="0" i="0" u="none" strike="noStrike" kern="1200" dirty="0" smtClean="0">
                          <a:solidFill>
                            <a:schemeClr val="tx1"/>
                          </a:solidFill>
                          <a:effectLst/>
                          <a:latin typeface="Zurich BT"/>
                          <a:ea typeface="+mn-ea"/>
                          <a:cs typeface="+mn-cs"/>
                        </a:rPr>
                        <a:t> 23. </a:t>
                      </a:r>
                      <a:r>
                        <a:rPr lang="es-CO" sz="1200" b="0" i="0" u="none" strike="noStrike" kern="1200" dirty="0" err="1" smtClean="0">
                          <a:solidFill>
                            <a:schemeClr val="tx1"/>
                          </a:solidFill>
                          <a:effectLst/>
                          <a:latin typeface="Zurich BT"/>
                          <a:ea typeface="+mn-ea"/>
                          <a:cs typeface="+mn-cs"/>
                        </a:rPr>
                        <a:t>Boho</a:t>
                      </a:r>
                      <a:r>
                        <a:rPr lang="es-CO" sz="1200" b="0" i="0" u="none" strike="noStrike" kern="1200" dirty="0" smtClean="0">
                          <a:solidFill>
                            <a:schemeClr val="tx1"/>
                          </a:solidFill>
                          <a:effectLst/>
                          <a:latin typeface="Zurich BT"/>
                          <a:ea typeface="+mn-ea"/>
                          <a:cs typeface="+mn-cs"/>
                        </a:rPr>
                        <a:t> </a:t>
                      </a:r>
                      <a:r>
                        <a:rPr lang="es-CO" sz="1200" b="0" i="0" u="none" strike="noStrike" kern="1200" dirty="0" err="1" smtClean="0">
                          <a:solidFill>
                            <a:schemeClr val="tx1"/>
                          </a:solidFill>
                          <a:effectLst/>
                          <a:latin typeface="Zurich BT"/>
                          <a:ea typeface="+mn-ea"/>
                          <a:cs typeface="+mn-cs"/>
                        </a:rPr>
                        <a:t>Food</a:t>
                      </a:r>
                      <a:r>
                        <a:rPr lang="es-CO" sz="1200" b="0" i="0" u="none" strike="noStrike" kern="1200" dirty="0" smtClean="0">
                          <a:solidFill>
                            <a:schemeClr val="tx1"/>
                          </a:solidFill>
                          <a:effectLst/>
                          <a:latin typeface="Zurich BT"/>
                          <a:ea typeface="+mn-ea"/>
                          <a:cs typeface="+mn-cs"/>
                        </a:rPr>
                        <a:t> </a:t>
                      </a:r>
                      <a:r>
                        <a:rPr lang="es-CO" sz="1200" b="0" i="0" u="none" strike="noStrike" kern="1200" dirty="0" err="1" smtClean="0">
                          <a:solidFill>
                            <a:schemeClr val="tx1"/>
                          </a:solidFill>
                          <a:effectLst/>
                          <a:latin typeface="Zurich BT"/>
                          <a:ea typeface="+mn-ea"/>
                          <a:cs typeface="+mn-cs"/>
                        </a:rPr>
                        <a:t>Market</a:t>
                      </a:r>
                      <a:r>
                        <a:rPr lang="es-CO" sz="1200" b="0" i="0" u="none" strike="noStrike" kern="1200" dirty="0" smtClean="0">
                          <a:solidFill>
                            <a:schemeClr val="tx1"/>
                          </a:solidFill>
                          <a:effectLst/>
                          <a:latin typeface="Zurich BT"/>
                          <a:ea typeface="+mn-ea"/>
                          <a:cs typeface="+mn-cs"/>
                        </a:rPr>
                        <a:t>. 24. Bazar Memoria Afro. 25. Visita de Ministerio de Industria y Comercio Exterior de Brasil. 26. Visita revista Living. 27. </a:t>
                      </a:r>
                      <a:r>
                        <a:rPr lang="es-CO" sz="1200" b="0" i="0" u="none" strike="noStrike" kern="1200" dirty="0" err="1" smtClean="0">
                          <a:solidFill>
                            <a:schemeClr val="tx1"/>
                          </a:solidFill>
                          <a:effectLst/>
                          <a:latin typeface="Zurich BT"/>
                          <a:ea typeface="+mn-ea"/>
                          <a:cs typeface="+mn-cs"/>
                        </a:rPr>
                        <a:t>Bcapital</a:t>
                      </a:r>
                      <a:r>
                        <a:rPr lang="es-CO" sz="1200" b="0" i="0" u="none" strike="noStrike" kern="1200" dirty="0" smtClean="0">
                          <a:solidFill>
                            <a:schemeClr val="tx1"/>
                          </a:solidFill>
                          <a:effectLst/>
                          <a:latin typeface="Zurich BT"/>
                          <a:ea typeface="+mn-ea"/>
                          <a:cs typeface="+mn-cs"/>
                        </a:rPr>
                        <a:t>. 28. Circuito Arte Moda. 29. ARTBO. 30. Gema tours. 31. Encuentro internacional de arte Afrocaribeño. </a:t>
                      </a:r>
                    </a:p>
                    <a:p>
                      <a:pPr algn="just" fontAlgn="ctr"/>
                      <a:r>
                        <a:rPr lang="es-CO" sz="1200" b="0" i="0" u="none" strike="noStrike" kern="1200" dirty="0" smtClean="0">
                          <a:solidFill>
                            <a:schemeClr val="tx1"/>
                          </a:solidFill>
                          <a:effectLst/>
                          <a:latin typeface="Zurich BT"/>
                          <a:ea typeface="+mn-ea"/>
                          <a:cs typeface="+mn-cs"/>
                        </a:rPr>
                        <a:t>32. Lanzamiento </a:t>
                      </a:r>
                      <a:r>
                        <a:rPr lang="es-CO" sz="1200" b="0" i="0" u="none" strike="noStrike" kern="1200" dirty="0" err="1" smtClean="0">
                          <a:solidFill>
                            <a:schemeClr val="tx1"/>
                          </a:solidFill>
                          <a:effectLst/>
                          <a:latin typeface="Zurich BT"/>
                          <a:ea typeface="+mn-ea"/>
                          <a:cs typeface="+mn-cs"/>
                        </a:rPr>
                        <a:t>Expoartesanías</a:t>
                      </a:r>
                      <a:r>
                        <a:rPr lang="es-CO" sz="1200" b="0" i="0" u="none" strike="noStrike" kern="1200" dirty="0" smtClean="0">
                          <a:solidFill>
                            <a:schemeClr val="tx1"/>
                          </a:solidFill>
                          <a:effectLst/>
                          <a:latin typeface="Zurich BT"/>
                          <a:ea typeface="+mn-ea"/>
                          <a:cs typeface="+mn-cs"/>
                        </a:rPr>
                        <a:t>. 33. Inauguración </a:t>
                      </a:r>
                      <a:r>
                        <a:rPr lang="es-CO" sz="1200" b="0" i="0" u="none" strike="noStrike" kern="1200" dirty="0" err="1" smtClean="0">
                          <a:solidFill>
                            <a:schemeClr val="tx1"/>
                          </a:solidFill>
                          <a:effectLst/>
                          <a:latin typeface="Zurich BT"/>
                          <a:ea typeface="+mn-ea"/>
                          <a:cs typeface="+mn-cs"/>
                        </a:rPr>
                        <a:t>Expoartesanías</a:t>
                      </a:r>
                      <a:r>
                        <a:rPr lang="es-CO" sz="1200" b="0" i="0" u="none" strike="noStrike" kern="1200" dirty="0" smtClean="0">
                          <a:solidFill>
                            <a:schemeClr val="tx1"/>
                          </a:solidFill>
                          <a:effectLst/>
                          <a:latin typeface="Zurich BT"/>
                          <a:ea typeface="+mn-ea"/>
                          <a:cs typeface="+mn-cs"/>
                        </a:rPr>
                        <a:t>.  34. Inauguración Diseño Colombia. 35. Medalla  a la Maestría Artesanal. Cumplimiento de la</a:t>
                      </a:r>
                      <a:r>
                        <a:rPr lang="es-CO" sz="1200" b="0" i="0" u="none" strike="noStrike" kern="1200" baseline="0" dirty="0" smtClean="0">
                          <a:solidFill>
                            <a:schemeClr val="tx1"/>
                          </a:solidFill>
                          <a:effectLst/>
                          <a:latin typeface="Zurich BT"/>
                          <a:ea typeface="+mn-ea"/>
                          <a:cs typeface="+mn-cs"/>
                        </a:rPr>
                        <a:t> meta 100% (35/35)</a:t>
                      </a:r>
                      <a:endParaRPr lang="es-CO" sz="1200" b="0" i="0" u="none" strike="noStrike" kern="1200" dirty="0" smtClean="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229153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000" b="1" dirty="0" smtClean="0">
                <a:solidFill>
                  <a:schemeClr val="bg1"/>
                </a:solidFill>
                <a:latin typeface="Arial" panose="020B0604020202020204" pitchFamily="34" charset="0"/>
                <a:cs typeface="Arial" panose="020B0604020202020204" pitchFamily="34" charset="0"/>
              </a:rPr>
              <a:t>MARCO ESTRATÉGICO </a:t>
            </a:r>
            <a:endParaRPr lang="es-ES" sz="3000" b="1" dirty="0">
              <a:solidFill>
                <a:schemeClr val="bg1"/>
              </a:solidFill>
              <a:latin typeface="Arial" panose="020B0604020202020204" pitchFamily="34" charset="0"/>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algn="just"/>
            <a:r>
              <a:rPr lang="es-CO" sz="2400" dirty="0" smtClean="0">
                <a:solidFill>
                  <a:schemeClr val="bg1"/>
                </a:solidFill>
                <a:latin typeface="Arial" panose="020B0604020202020204" pitchFamily="34" charset="0"/>
                <a:cs typeface="Arial" panose="020B0604020202020204" pitchFamily="34" charset="0"/>
              </a:rPr>
              <a:t>Contexto organizacional</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smtClean="0">
                <a:solidFill>
                  <a:schemeClr val="bg1"/>
                </a:solidFill>
                <a:latin typeface="Arial" panose="020B0604020202020204" pitchFamily="34" charset="0"/>
                <a:cs typeface="Arial" panose="020B0604020202020204" pitchFamily="34" charset="0"/>
              </a:rPr>
              <a:t>Misión</a:t>
            </a:r>
          </a:p>
          <a:p>
            <a:pPr algn="just"/>
            <a:r>
              <a:rPr lang="es-CO" sz="2400" dirty="0" smtClean="0">
                <a:solidFill>
                  <a:schemeClr val="bg1"/>
                </a:solidFill>
                <a:latin typeface="Arial" panose="020B0604020202020204" pitchFamily="34" charset="0"/>
                <a:cs typeface="Arial" panose="020B0604020202020204" pitchFamily="34" charset="0"/>
              </a:rPr>
              <a:t> </a:t>
            </a:r>
          </a:p>
          <a:p>
            <a:pPr algn="just"/>
            <a:r>
              <a:rPr lang="es-CO" sz="2400" dirty="0" smtClean="0">
                <a:solidFill>
                  <a:schemeClr val="bg1"/>
                </a:solidFill>
                <a:latin typeface="Arial" panose="020B0604020202020204" pitchFamily="34" charset="0"/>
                <a:cs typeface="Arial" panose="020B0604020202020204" pitchFamily="34" charset="0"/>
              </a:rPr>
              <a:t>Visión</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smtClean="0">
                <a:solidFill>
                  <a:schemeClr val="bg1"/>
                </a:solidFill>
                <a:latin typeface="Arial" panose="020B0604020202020204" pitchFamily="34" charset="0"/>
                <a:cs typeface="Arial" panose="020B0604020202020204" pitchFamily="34" charset="0"/>
              </a:rPr>
              <a:t>Principios rectores</a:t>
            </a:r>
          </a:p>
          <a:p>
            <a:pPr algn="just"/>
            <a:endParaRPr lang="es-CO" sz="2400" dirty="0">
              <a:solidFill>
                <a:schemeClr val="bg1"/>
              </a:solidFill>
              <a:latin typeface="Arial" panose="020B0604020202020204" pitchFamily="34" charset="0"/>
              <a:cs typeface="Arial" panose="020B0604020202020204" pitchFamily="34" charset="0"/>
            </a:endParaRPr>
          </a:p>
          <a:p>
            <a:pPr algn="just"/>
            <a:r>
              <a:rPr lang="es-CO" sz="2400" dirty="0" smtClean="0">
                <a:solidFill>
                  <a:schemeClr val="bg1"/>
                </a:solidFill>
                <a:latin typeface="Arial" panose="020B0604020202020204" pitchFamily="34" charset="0"/>
                <a:cs typeface="Arial" panose="020B0604020202020204" pitchFamily="34" charset="0"/>
              </a:rPr>
              <a:t>Ejes estratégicos</a:t>
            </a:r>
          </a:p>
          <a:p>
            <a:pPr algn="just"/>
            <a:endParaRPr lang="es-CO" sz="2400" dirty="0">
              <a:solidFill>
                <a:schemeClr val="bg1"/>
              </a:solidFill>
              <a:latin typeface="Arial" panose="020B0604020202020204" pitchFamily="34" charset="0"/>
              <a:cs typeface="Arial" panose="020B0604020202020204" pitchFamily="34" charset="0"/>
            </a:endParaRPr>
          </a:p>
          <a:p>
            <a:r>
              <a:rPr lang="es-CO" sz="2400" dirty="0" smtClean="0">
                <a:solidFill>
                  <a:schemeClr val="bg1"/>
                </a:solidFill>
                <a:latin typeface="Arial" panose="020B0604020202020204" pitchFamily="34" charset="0"/>
                <a:cs typeface="Arial" panose="020B0604020202020204" pitchFamily="34" charset="0"/>
              </a:rPr>
              <a:t>Plan estratégico:      </a:t>
            </a:r>
            <a:r>
              <a:rPr lang="es-CO" sz="2000" dirty="0" smtClean="0">
                <a:solidFill>
                  <a:schemeClr val="bg1"/>
                </a:solidFill>
                <a:latin typeface="Arial" panose="020B0604020202020204" pitchFamily="34" charset="0"/>
                <a:cs typeface="Arial" panose="020B0604020202020204" pitchFamily="34" charset="0"/>
              </a:rPr>
              <a:t>Resultados 2018</a:t>
            </a:r>
          </a:p>
          <a:p>
            <a:r>
              <a:rPr lang="es-CO" sz="2000" dirty="0">
                <a:solidFill>
                  <a:schemeClr val="bg1"/>
                </a:solidFill>
                <a:latin typeface="Arial" panose="020B0604020202020204" pitchFamily="34" charset="0"/>
                <a:cs typeface="Arial" panose="020B0604020202020204" pitchFamily="34" charset="0"/>
              </a:rPr>
              <a:t>	</a:t>
            </a:r>
            <a:r>
              <a:rPr lang="es-CO" sz="2000" dirty="0" smtClean="0">
                <a:solidFill>
                  <a:schemeClr val="bg1"/>
                </a:solidFill>
                <a:latin typeface="Arial" panose="020B0604020202020204" pitchFamily="34" charset="0"/>
                <a:cs typeface="Arial" panose="020B0604020202020204" pitchFamily="34" charset="0"/>
              </a:rPr>
              <a:t>		Resultado Cuatrienio</a:t>
            </a:r>
          </a:p>
          <a:p>
            <a:r>
              <a:rPr lang="es-CO" sz="2000" dirty="0" smtClean="0">
                <a:solidFill>
                  <a:schemeClr val="bg1"/>
                </a:solidFill>
                <a:latin typeface="Arial" panose="020B0604020202020204" pitchFamily="34" charset="0"/>
                <a:cs typeface="Arial" panose="020B0604020202020204" pitchFamily="34" charset="0"/>
              </a:rPr>
              <a:t>                                       (Indicadores de gestión)</a:t>
            </a:r>
          </a:p>
          <a:p>
            <a:pPr algn="just"/>
            <a:endParaRPr lang="es-CO" sz="800" dirty="0" smtClean="0">
              <a:solidFill>
                <a:schemeClr val="bg1"/>
              </a:solidFill>
              <a:latin typeface="Arial" panose="020B0604020202020204" pitchFamily="34" charset="0"/>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3</a:t>
            </a:r>
            <a:endParaRPr lang="es-MX" sz="2000" b="1" dirty="0">
              <a:solidFill>
                <a:schemeClr val="bg1"/>
              </a:solidFill>
              <a:latin typeface="Arial" panose="020B0604020202020204" pitchFamily="34" charset="0"/>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4</a:t>
            </a:r>
            <a:endParaRPr lang="es-MX" sz="2000" b="1" dirty="0">
              <a:solidFill>
                <a:schemeClr val="bg1"/>
              </a:solidFill>
              <a:latin typeface="Arial" panose="020B0604020202020204" pitchFamily="34" charset="0"/>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6</a:t>
            </a:r>
            <a:endParaRPr lang="es-MX" sz="2000" b="1" dirty="0">
              <a:solidFill>
                <a:schemeClr val="bg1"/>
              </a:solidFill>
              <a:latin typeface="Arial" panose="020B0604020202020204" pitchFamily="34" charset="0"/>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5</a:t>
            </a:r>
            <a:endParaRPr lang="es-MX" sz="2000" b="1" dirty="0">
              <a:solidFill>
                <a:schemeClr val="bg1"/>
              </a:solidFill>
              <a:latin typeface="Arial" panose="020B0604020202020204" pitchFamily="34" charset="0"/>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1</a:t>
            </a:r>
          </a:p>
        </p:txBody>
      </p:sp>
      <p:sp>
        <p:nvSpPr>
          <p:cNvPr id="19" name="Rectángulo 18"/>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549571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359574"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20</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3 Tabla"/>
          <p:cNvGraphicFramePr>
            <a:graphicFrameLocks noGrp="1"/>
          </p:cNvGraphicFramePr>
          <p:nvPr>
            <p:extLst>
              <p:ext uri="{D42A27DB-BD31-4B8C-83A1-F6EECF244321}">
                <p14:modId xmlns:p14="http://schemas.microsoft.com/office/powerpoint/2010/main" val="980078821"/>
              </p:ext>
            </p:extLst>
          </p:nvPr>
        </p:nvGraphicFramePr>
        <p:xfrm>
          <a:off x="443609" y="1228987"/>
          <a:ext cx="11282224" cy="2544523"/>
        </p:xfrm>
        <a:graphic>
          <a:graphicData uri="http://schemas.openxmlformats.org/drawingml/2006/table">
            <a:tbl>
              <a:tblPr/>
              <a:tblGrid>
                <a:gridCol w="971401">
                  <a:extLst>
                    <a:ext uri="{9D8B030D-6E8A-4147-A177-3AD203B41FA5}">
                      <a16:colId xmlns:a16="http://schemas.microsoft.com/office/drawing/2014/main" val="20000"/>
                    </a:ext>
                  </a:extLst>
                </a:gridCol>
                <a:gridCol w="976584">
                  <a:extLst>
                    <a:ext uri="{9D8B030D-6E8A-4147-A177-3AD203B41FA5}">
                      <a16:colId xmlns:a16="http://schemas.microsoft.com/office/drawing/2014/main" val="20001"/>
                    </a:ext>
                  </a:extLst>
                </a:gridCol>
                <a:gridCol w="1130782">
                  <a:extLst>
                    <a:ext uri="{9D8B030D-6E8A-4147-A177-3AD203B41FA5}">
                      <a16:colId xmlns:a16="http://schemas.microsoft.com/office/drawing/2014/main" val="20002"/>
                    </a:ext>
                  </a:extLst>
                </a:gridCol>
                <a:gridCol w="976584">
                  <a:extLst>
                    <a:ext uri="{9D8B030D-6E8A-4147-A177-3AD203B41FA5}">
                      <a16:colId xmlns:a16="http://schemas.microsoft.com/office/drawing/2014/main" val="20003"/>
                    </a:ext>
                  </a:extLst>
                </a:gridCol>
                <a:gridCol w="928057">
                  <a:extLst>
                    <a:ext uri="{9D8B030D-6E8A-4147-A177-3AD203B41FA5}">
                      <a16:colId xmlns:a16="http://schemas.microsoft.com/office/drawing/2014/main" val="210848092"/>
                    </a:ext>
                  </a:extLst>
                </a:gridCol>
                <a:gridCol w="928057">
                  <a:extLst>
                    <a:ext uri="{9D8B030D-6E8A-4147-A177-3AD203B41FA5}">
                      <a16:colId xmlns:a16="http://schemas.microsoft.com/office/drawing/2014/main" val="1483371803"/>
                    </a:ext>
                  </a:extLst>
                </a:gridCol>
                <a:gridCol w="810001">
                  <a:extLst>
                    <a:ext uri="{9D8B030D-6E8A-4147-A177-3AD203B41FA5}">
                      <a16:colId xmlns:a16="http://schemas.microsoft.com/office/drawing/2014/main" val="2911865341"/>
                    </a:ext>
                  </a:extLst>
                </a:gridCol>
                <a:gridCol w="723331">
                  <a:extLst>
                    <a:ext uri="{9D8B030D-6E8A-4147-A177-3AD203B41FA5}">
                      <a16:colId xmlns:a16="http://schemas.microsoft.com/office/drawing/2014/main" val="20004"/>
                    </a:ext>
                  </a:extLst>
                </a:gridCol>
                <a:gridCol w="832513">
                  <a:extLst>
                    <a:ext uri="{9D8B030D-6E8A-4147-A177-3AD203B41FA5}">
                      <a16:colId xmlns:a16="http://schemas.microsoft.com/office/drawing/2014/main" val="20005"/>
                    </a:ext>
                  </a:extLst>
                </a:gridCol>
                <a:gridCol w="3004914">
                  <a:extLst>
                    <a:ext uri="{9D8B030D-6E8A-4147-A177-3AD203B41FA5}">
                      <a16:colId xmlns:a16="http://schemas.microsoft.com/office/drawing/2014/main" val="20006"/>
                    </a:ext>
                  </a:extLst>
                </a:gridCol>
              </a:tblGrid>
              <a:tr h="753454">
                <a:tc>
                  <a:txBody>
                    <a:bodyPr/>
                    <a:lstStyle/>
                    <a:p>
                      <a:pPr algn="ctr" fontAlgn="ctr"/>
                      <a:r>
                        <a:rPr lang="es-CO" sz="1200" b="1" i="0" u="none" strike="noStrike" dirty="0" smtClean="0">
                          <a:solidFill>
                            <a:schemeClr val="bg1"/>
                          </a:solidFill>
                          <a:effectLst/>
                          <a:latin typeface="Zurich BT"/>
                        </a:rPr>
                        <a:t>Objetivo </a:t>
                      </a:r>
                      <a:r>
                        <a:rPr lang="es-CO" sz="1200" b="1" i="0" u="none" strike="noStrike" dirty="0" smtClean="0">
                          <a:solidFill>
                            <a:schemeClr val="bg1"/>
                          </a:solidFill>
                          <a:effectLst/>
                          <a:latin typeface="Zurich BT"/>
                        </a:rPr>
                        <a:t>3</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791069">
                <a:tc>
                  <a:txBody>
                    <a:bodyPr/>
                    <a:lstStyle/>
                    <a:p>
                      <a:pPr algn="l" fontAlgn="ctr"/>
                      <a:r>
                        <a:rPr lang="es-CO" sz="1000" b="0" i="0" u="none" strike="noStrike" dirty="0">
                          <a:effectLst/>
                          <a:latin typeface="Zurich BT"/>
                        </a:rPr>
                        <a:t>Fortalecer la gestión del conocimiento para facilitar la toma de decisiones e </a:t>
                      </a:r>
                      <a:r>
                        <a:rPr lang="es-CO" sz="1000" b="0" i="0" u="none" strike="noStrike" dirty="0" smtClean="0">
                          <a:effectLst/>
                          <a:latin typeface="Zurich BT"/>
                        </a:rPr>
                        <a:t>innovación </a:t>
                      </a:r>
                      <a:r>
                        <a:rPr lang="es-CO" sz="1000" b="0" i="0" u="none" strike="noStrike" dirty="0">
                          <a:effectLst/>
                          <a:latin typeface="Zurich BT"/>
                        </a:rPr>
                        <a:t>en la actividad artesanal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smtClean="0">
                          <a:effectLst/>
                          <a:latin typeface="Zurich BT"/>
                        </a:rPr>
                        <a:t>Fortalecer </a:t>
                      </a:r>
                      <a:r>
                        <a:rPr lang="es-CO" sz="1000" b="0" i="0" u="none" strike="noStrike" dirty="0">
                          <a:effectLst/>
                          <a:latin typeface="Zurich BT"/>
                        </a:rPr>
                        <a:t>la transferencia de información sobre la actividad artesanal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Investigación y gestión del conocimiento para el sector artesanal colombiano</a:t>
                      </a:r>
                    </a:p>
                    <a:p>
                      <a:pPr algn="l" fontAlgn="ct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smtClean="0">
                          <a:effectLst/>
                          <a:latin typeface="Zurich BT"/>
                        </a:rPr>
                        <a:t>Publicaciones sobre la actividad artesanal realizadas</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138%</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133%</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67%</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400" b="0" i="0" u="none" strike="noStrike" kern="1200" dirty="0" smtClean="0">
                          <a:solidFill>
                            <a:schemeClr val="tx1"/>
                          </a:solidFill>
                          <a:effectLst/>
                          <a:latin typeface="Zurich BT"/>
                          <a:ea typeface="+mn-ea"/>
                          <a:cs typeface="+mn-cs"/>
                        </a:rPr>
                        <a:t>Se </a:t>
                      </a:r>
                      <a:r>
                        <a:rPr lang="es-CO" sz="1400" b="0" i="0" u="none" strike="noStrike" kern="1200" dirty="0" smtClean="0">
                          <a:solidFill>
                            <a:schemeClr val="tx1"/>
                          </a:solidFill>
                          <a:effectLst/>
                          <a:latin typeface="Zurich BT"/>
                          <a:ea typeface="+mn-ea"/>
                          <a:cs typeface="+mn-cs"/>
                        </a:rPr>
                        <a:t>realizaron los 4 boletines del CENDAR y los 2 del SIEAA, programados</a:t>
                      </a:r>
                      <a:endParaRPr lang="es-CO" sz="14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166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21</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7 Tabla"/>
          <p:cNvGraphicFramePr>
            <a:graphicFrameLocks noGrp="1"/>
          </p:cNvGraphicFramePr>
          <p:nvPr>
            <p:extLst>
              <p:ext uri="{D42A27DB-BD31-4B8C-83A1-F6EECF244321}">
                <p14:modId xmlns:p14="http://schemas.microsoft.com/office/powerpoint/2010/main" val="3583763535"/>
              </p:ext>
            </p:extLst>
          </p:nvPr>
        </p:nvGraphicFramePr>
        <p:xfrm>
          <a:off x="258316" y="1868665"/>
          <a:ext cx="11748393" cy="2205550"/>
        </p:xfrm>
        <a:graphic>
          <a:graphicData uri="http://schemas.openxmlformats.org/drawingml/2006/table">
            <a:tbl>
              <a:tblPr/>
              <a:tblGrid>
                <a:gridCol w="1630522">
                  <a:extLst>
                    <a:ext uri="{9D8B030D-6E8A-4147-A177-3AD203B41FA5}">
                      <a16:colId xmlns:a16="http://schemas.microsoft.com/office/drawing/2014/main" val="20000"/>
                    </a:ext>
                  </a:extLst>
                </a:gridCol>
                <a:gridCol w="900752">
                  <a:extLst>
                    <a:ext uri="{9D8B030D-6E8A-4147-A177-3AD203B41FA5}">
                      <a16:colId xmlns:a16="http://schemas.microsoft.com/office/drawing/2014/main" val="20001"/>
                    </a:ext>
                  </a:extLst>
                </a:gridCol>
                <a:gridCol w="1023582">
                  <a:extLst>
                    <a:ext uri="{9D8B030D-6E8A-4147-A177-3AD203B41FA5}">
                      <a16:colId xmlns:a16="http://schemas.microsoft.com/office/drawing/2014/main" val="20002"/>
                    </a:ext>
                  </a:extLst>
                </a:gridCol>
                <a:gridCol w="887104">
                  <a:extLst>
                    <a:ext uri="{9D8B030D-6E8A-4147-A177-3AD203B41FA5}">
                      <a16:colId xmlns:a16="http://schemas.microsoft.com/office/drawing/2014/main" val="20003"/>
                    </a:ext>
                  </a:extLst>
                </a:gridCol>
                <a:gridCol w="804368">
                  <a:extLst>
                    <a:ext uri="{9D8B030D-6E8A-4147-A177-3AD203B41FA5}">
                      <a16:colId xmlns:a16="http://schemas.microsoft.com/office/drawing/2014/main" val="3960680195"/>
                    </a:ext>
                  </a:extLst>
                </a:gridCol>
                <a:gridCol w="778773">
                  <a:extLst>
                    <a:ext uri="{9D8B030D-6E8A-4147-A177-3AD203B41FA5}">
                      <a16:colId xmlns:a16="http://schemas.microsoft.com/office/drawing/2014/main" val="3636508897"/>
                    </a:ext>
                  </a:extLst>
                </a:gridCol>
                <a:gridCol w="862971">
                  <a:extLst>
                    <a:ext uri="{9D8B030D-6E8A-4147-A177-3AD203B41FA5}">
                      <a16:colId xmlns:a16="http://schemas.microsoft.com/office/drawing/2014/main" val="1038102683"/>
                    </a:ext>
                  </a:extLst>
                </a:gridCol>
                <a:gridCol w="604910">
                  <a:extLst>
                    <a:ext uri="{9D8B030D-6E8A-4147-A177-3AD203B41FA5}">
                      <a16:colId xmlns:a16="http://schemas.microsoft.com/office/drawing/2014/main" val="20004"/>
                    </a:ext>
                  </a:extLst>
                </a:gridCol>
                <a:gridCol w="970671">
                  <a:extLst>
                    <a:ext uri="{9D8B030D-6E8A-4147-A177-3AD203B41FA5}">
                      <a16:colId xmlns:a16="http://schemas.microsoft.com/office/drawing/2014/main" val="20005"/>
                    </a:ext>
                  </a:extLst>
                </a:gridCol>
                <a:gridCol w="3284740">
                  <a:extLst>
                    <a:ext uri="{9D8B030D-6E8A-4147-A177-3AD203B41FA5}">
                      <a16:colId xmlns:a16="http://schemas.microsoft.com/office/drawing/2014/main" val="20006"/>
                    </a:ext>
                  </a:extLst>
                </a:gridCol>
              </a:tblGrid>
              <a:tr h="529150">
                <a:tc>
                  <a:txBody>
                    <a:bodyPr/>
                    <a:lstStyle/>
                    <a:p>
                      <a:pPr algn="ctr" fontAlgn="ctr"/>
                      <a:r>
                        <a:rPr lang="es-CO" sz="1200" b="1" i="0" u="none" strike="noStrike" dirty="0" smtClean="0">
                          <a:solidFill>
                            <a:schemeClr val="bg1"/>
                          </a:solidFill>
                          <a:effectLst/>
                          <a:latin typeface="Zurich BT"/>
                        </a:rPr>
                        <a:t>Objetivo </a:t>
                      </a:r>
                      <a:r>
                        <a:rPr lang="es-CO" sz="1200" b="1" i="0" u="none" strike="noStrike" dirty="0" smtClean="0">
                          <a:solidFill>
                            <a:schemeClr val="bg1"/>
                          </a:solidFill>
                          <a:effectLst/>
                          <a:latin typeface="Zurich BT"/>
                        </a:rPr>
                        <a:t>4</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683547">
                <a:tc>
                  <a:txBody>
                    <a:bodyPr/>
                    <a:lstStyle/>
                    <a:p>
                      <a:pPr algn="l" fontAlgn="ctr"/>
                      <a:r>
                        <a:rPr lang="es-CO" sz="1000" b="0" i="0" u="none" strike="noStrike" dirty="0">
                          <a:effectLst/>
                          <a:latin typeface="Zurich BT"/>
                        </a:rPr>
                        <a:t>Fortalecer el posicionamiento de la entidad frente a sus grupos de interés (sector público, privado, social, academia y agencias multilaterales) con el fin de establecer relaciones de mutuo beneficio para el cumplimiento de su estrategia.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Fortalecer la cooperación Internacional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kern="1200" dirty="0" smtClean="0">
                          <a:solidFill>
                            <a:schemeClr val="tx1"/>
                          </a:solidFill>
                          <a:effectLst/>
                          <a:latin typeface="Zurich BT"/>
                          <a:ea typeface="+mn-ea"/>
                          <a:cs typeface="+mn-cs"/>
                        </a:rPr>
                        <a:t>Apoyo y fortalecimiento del sector artesanal en Colombia</a:t>
                      </a:r>
                    </a:p>
                    <a:p>
                      <a:pPr algn="l" fontAlgn="ct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kern="1200" dirty="0" smtClean="0">
                          <a:solidFill>
                            <a:schemeClr val="tx1"/>
                          </a:solidFill>
                          <a:effectLst/>
                          <a:latin typeface="Zurich BT"/>
                          <a:ea typeface="+mn-ea"/>
                          <a:cs typeface="+mn-cs"/>
                        </a:rPr>
                        <a:t>Cumplimiento en la meta del monto de recursos por convenios con organizaciones internacionales</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N.A.</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N.A.</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44%</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65%</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50" dirty="0" smtClean="0"/>
                        <a:t>Para el cierre de 2018 se logró concretar 6 alianzas de cooperación, las cuales sumaron un total de $774,7 MM, equivalente al 65% de la meta equivalente a $1.200MM. </a:t>
                      </a:r>
                    </a:p>
                    <a:p>
                      <a:pPr algn="just" fontAlgn="ctr"/>
                      <a:endParaRPr lang="es-CO" sz="1050" dirty="0" smtClean="0"/>
                    </a:p>
                    <a:p>
                      <a:pPr algn="just" fontAlgn="ctr"/>
                      <a:r>
                        <a:rPr lang="es-CO" sz="1050" dirty="0" smtClean="0"/>
                        <a:t>1. OIM - Guajira: 210,9 MM</a:t>
                      </a:r>
                    </a:p>
                    <a:p>
                      <a:pPr algn="just" fontAlgn="ctr"/>
                      <a:r>
                        <a:rPr lang="es-CO" sz="1050" dirty="0" smtClean="0"/>
                        <a:t>2. </a:t>
                      </a:r>
                      <a:r>
                        <a:rPr lang="es-CO" sz="1050" dirty="0" err="1" smtClean="0"/>
                        <a:t>save</a:t>
                      </a:r>
                      <a:r>
                        <a:rPr lang="es-CO" sz="1050" dirty="0" smtClean="0"/>
                        <a:t> </a:t>
                      </a:r>
                      <a:r>
                        <a:rPr lang="es-CO" sz="1050" dirty="0" err="1" smtClean="0"/>
                        <a:t>the</a:t>
                      </a:r>
                      <a:r>
                        <a:rPr lang="es-CO" sz="1050" dirty="0" smtClean="0"/>
                        <a:t> </a:t>
                      </a:r>
                      <a:r>
                        <a:rPr lang="es-CO" sz="1050" dirty="0" err="1" smtClean="0"/>
                        <a:t>children</a:t>
                      </a:r>
                      <a:r>
                        <a:rPr lang="es-CO" sz="1050" dirty="0" smtClean="0"/>
                        <a:t>: $293,2 MM</a:t>
                      </a:r>
                    </a:p>
                    <a:p>
                      <a:pPr algn="just" fontAlgn="ctr"/>
                      <a:r>
                        <a:rPr lang="es-CO" sz="1050" dirty="0" smtClean="0"/>
                        <a:t>3. COL - COL: $ 65 MM</a:t>
                      </a:r>
                    </a:p>
                    <a:p>
                      <a:pPr algn="just" fontAlgn="ctr"/>
                      <a:r>
                        <a:rPr lang="es-CO" sz="1050" dirty="0" smtClean="0"/>
                        <a:t>4. OTI / USAID: 18 MM</a:t>
                      </a:r>
                    </a:p>
                    <a:p>
                      <a:pPr algn="just" fontAlgn="ctr"/>
                      <a:r>
                        <a:rPr lang="es-CO" sz="1050" dirty="0" smtClean="0"/>
                        <a:t>5. COLIPRI: $65MM</a:t>
                      </a:r>
                    </a:p>
                    <a:p>
                      <a:pPr algn="just" fontAlgn="ctr"/>
                      <a:r>
                        <a:rPr lang="es-CO" sz="1050" dirty="0" smtClean="0"/>
                        <a:t>6. ACDI - VOCA: $122,6MM.</a:t>
                      </a:r>
                      <a:r>
                        <a:rPr lang="es-CO" sz="1050" dirty="0" smtClean="0"/>
                        <a:t> </a:t>
                      </a:r>
                      <a:endParaRPr lang="es-CO" sz="105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Title 1"/>
          <p:cNvSpPr txBox="1">
            <a:spLocks/>
          </p:cNvSpPr>
          <p:nvPr/>
        </p:nvSpPr>
        <p:spPr>
          <a:xfrm>
            <a:off x="284518" y="6382637"/>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2" name="CuadroTexto 1"/>
          <p:cNvSpPr txBox="1"/>
          <p:nvPr/>
        </p:nvSpPr>
        <p:spPr>
          <a:xfrm>
            <a:off x="396387" y="4629104"/>
            <a:ext cx="11359487" cy="1200329"/>
          </a:xfrm>
          <a:prstGeom prst="rect">
            <a:avLst/>
          </a:prstGeom>
          <a:noFill/>
        </p:spPr>
        <p:txBody>
          <a:bodyPr wrap="square" rtlCol="0">
            <a:spAutoFit/>
          </a:bodyPr>
          <a:lstStyle/>
          <a:p>
            <a:r>
              <a:rPr lang="es-CO" dirty="0" smtClean="0"/>
              <a:t>Este indicador fue ajustado en el transcurso del cuatrienio, para los años 2015 y 2016 la medición estaba orientada al número de demandas de cooperación; sin embargo en procura de buscar un mayor impacto en la gestión institucional orientado a fortalecer la actividad artesanal y alineado a la estratégica organizacional, se incluyó meta concreta para apalancamiento de recursos con organizaciones internacionales, a partir de 2017. </a:t>
            </a:r>
            <a:endParaRPr lang="es-CO" dirty="0"/>
          </a:p>
        </p:txBody>
      </p:sp>
    </p:spTree>
    <p:extLst>
      <p:ext uri="{BB962C8B-B14F-4D97-AF65-F5344CB8AC3E}">
        <p14:creationId xmlns:p14="http://schemas.microsoft.com/office/powerpoint/2010/main" val="3577392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Imagen 13"/>
          <p:cNvPicPr>
            <a:picLocks noChangeAspect="1"/>
          </p:cNvPicPr>
          <p:nvPr/>
        </p:nvPicPr>
        <p:blipFill>
          <a:blip r:embed="rId3"/>
          <a:stretch>
            <a:fillRect/>
          </a:stretch>
        </p:blipFill>
        <p:spPr>
          <a:xfrm>
            <a:off x="7614669" y="6221350"/>
            <a:ext cx="3085173" cy="687829"/>
          </a:xfrm>
          <a:prstGeom prst="rect">
            <a:avLst/>
          </a:prstGeom>
        </p:spPr>
      </p:pic>
      <p:pic>
        <p:nvPicPr>
          <p:cNvPr id="15" name="Imagen 14"/>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503490" y="6366290"/>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t>
            </a:r>
            <a:r>
              <a:rPr lang="es-CO" sz="1600" b="1" dirty="0">
                <a:solidFill>
                  <a:prstClr val="black"/>
                </a:solidFill>
                <a:latin typeface="Arial" panose="020B0604020202020204" pitchFamily="34" charset="0"/>
                <a:ea typeface="Verdana" panose="020B0604030504040204" pitchFamily="34" charset="0"/>
                <a:cs typeface="Arial" panose="020B0604020202020204" pitchFamily="34" charset="0"/>
              </a:rPr>
              <a:t>CLIENTE Y BENEFICIARIO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22</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7 Tabla"/>
          <p:cNvGraphicFramePr>
            <a:graphicFrameLocks noGrp="1"/>
          </p:cNvGraphicFramePr>
          <p:nvPr>
            <p:extLst>
              <p:ext uri="{D42A27DB-BD31-4B8C-83A1-F6EECF244321}">
                <p14:modId xmlns:p14="http://schemas.microsoft.com/office/powerpoint/2010/main" val="2390258208"/>
              </p:ext>
            </p:extLst>
          </p:nvPr>
        </p:nvGraphicFramePr>
        <p:xfrm>
          <a:off x="412880" y="185991"/>
          <a:ext cx="11502455" cy="3979518"/>
        </p:xfrm>
        <a:graphic>
          <a:graphicData uri="http://schemas.openxmlformats.org/drawingml/2006/table">
            <a:tbl>
              <a:tblPr/>
              <a:tblGrid>
                <a:gridCol w="1357588">
                  <a:extLst>
                    <a:ext uri="{9D8B030D-6E8A-4147-A177-3AD203B41FA5}">
                      <a16:colId xmlns:a16="http://schemas.microsoft.com/office/drawing/2014/main" val="20000"/>
                    </a:ext>
                  </a:extLst>
                </a:gridCol>
                <a:gridCol w="945132">
                  <a:extLst>
                    <a:ext uri="{9D8B030D-6E8A-4147-A177-3AD203B41FA5}">
                      <a16:colId xmlns:a16="http://schemas.microsoft.com/office/drawing/2014/main" val="20001"/>
                    </a:ext>
                  </a:extLst>
                </a:gridCol>
                <a:gridCol w="1212438">
                  <a:extLst>
                    <a:ext uri="{9D8B030D-6E8A-4147-A177-3AD203B41FA5}">
                      <a16:colId xmlns:a16="http://schemas.microsoft.com/office/drawing/2014/main" val="20002"/>
                    </a:ext>
                  </a:extLst>
                </a:gridCol>
                <a:gridCol w="876462">
                  <a:extLst>
                    <a:ext uri="{9D8B030D-6E8A-4147-A177-3AD203B41FA5}">
                      <a16:colId xmlns:a16="http://schemas.microsoft.com/office/drawing/2014/main" val="20003"/>
                    </a:ext>
                  </a:extLst>
                </a:gridCol>
                <a:gridCol w="920284">
                  <a:extLst>
                    <a:ext uri="{9D8B030D-6E8A-4147-A177-3AD203B41FA5}">
                      <a16:colId xmlns:a16="http://schemas.microsoft.com/office/drawing/2014/main" val="3794734851"/>
                    </a:ext>
                  </a:extLst>
                </a:gridCol>
                <a:gridCol w="832638">
                  <a:extLst>
                    <a:ext uri="{9D8B030D-6E8A-4147-A177-3AD203B41FA5}">
                      <a16:colId xmlns:a16="http://schemas.microsoft.com/office/drawing/2014/main" val="3768030809"/>
                    </a:ext>
                  </a:extLst>
                </a:gridCol>
                <a:gridCol w="889907">
                  <a:extLst>
                    <a:ext uri="{9D8B030D-6E8A-4147-A177-3AD203B41FA5}">
                      <a16:colId xmlns:a16="http://schemas.microsoft.com/office/drawing/2014/main" val="2433785150"/>
                    </a:ext>
                  </a:extLst>
                </a:gridCol>
                <a:gridCol w="731547">
                  <a:extLst>
                    <a:ext uri="{9D8B030D-6E8A-4147-A177-3AD203B41FA5}">
                      <a16:colId xmlns:a16="http://schemas.microsoft.com/office/drawing/2014/main" val="20004"/>
                    </a:ext>
                  </a:extLst>
                </a:gridCol>
                <a:gridCol w="964106">
                  <a:extLst>
                    <a:ext uri="{9D8B030D-6E8A-4147-A177-3AD203B41FA5}">
                      <a16:colId xmlns:a16="http://schemas.microsoft.com/office/drawing/2014/main" val="20005"/>
                    </a:ext>
                  </a:extLst>
                </a:gridCol>
                <a:gridCol w="2772353">
                  <a:extLst>
                    <a:ext uri="{9D8B030D-6E8A-4147-A177-3AD203B41FA5}">
                      <a16:colId xmlns:a16="http://schemas.microsoft.com/office/drawing/2014/main" val="20006"/>
                    </a:ext>
                  </a:extLst>
                </a:gridCol>
              </a:tblGrid>
              <a:tr h="560203">
                <a:tc>
                  <a:txBody>
                    <a:bodyPr/>
                    <a:lstStyle/>
                    <a:p>
                      <a:pPr algn="ctr" fontAlgn="ctr"/>
                      <a:r>
                        <a:rPr lang="es-CO" sz="1200" b="1" i="0" u="none" strike="noStrike" dirty="0" smtClean="0">
                          <a:solidFill>
                            <a:schemeClr val="bg1"/>
                          </a:solidFill>
                          <a:effectLst/>
                          <a:latin typeface="Zurich BT"/>
                        </a:rPr>
                        <a:t>Objetivo 4</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856329">
                <a:tc rowSpan="2">
                  <a:txBody>
                    <a:bodyPr/>
                    <a:lstStyle/>
                    <a:p>
                      <a:pPr algn="l" fontAlgn="ctr"/>
                      <a:r>
                        <a:rPr lang="es-CO" sz="1000" b="0" i="0" u="none" strike="noStrike" dirty="0">
                          <a:effectLst/>
                          <a:latin typeface="Zurich BT"/>
                        </a:rPr>
                        <a:t>Fortalecer el posicionamiento de la entidad frente a sus grupos de interés (sector público, privado, social, academia y agencias multilaterales) con el fin de establecer relaciones de mutuo beneficio para el cumplimiento de su estrategia.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Fortalecer la estrategia de relacionamiento con aliados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kern="1200" dirty="0" smtClean="0">
                          <a:solidFill>
                            <a:schemeClr val="tx1"/>
                          </a:solidFill>
                          <a:effectLst/>
                          <a:latin typeface="Zurich BT"/>
                          <a:ea typeface="+mn-ea"/>
                          <a:cs typeface="+mn-cs"/>
                        </a:rPr>
                        <a:t>NA (Funcionamiento)</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kern="1200" dirty="0" smtClean="0">
                          <a:solidFill>
                            <a:schemeClr val="tx1"/>
                          </a:solidFill>
                          <a:effectLst/>
                          <a:latin typeface="Zurich BT"/>
                          <a:ea typeface="+mn-ea"/>
                          <a:cs typeface="+mn-cs"/>
                        </a:rPr>
                        <a:t>Cumplimiento de la meta de ingresos por patrocinios </a:t>
                      </a:r>
                      <a:r>
                        <a:rPr lang="es-CO" sz="1000" b="0" i="0" u="none" strike="noStrike" kern="1200" dirty="0" smtClean="0">
                          <a:solidFill>
                            <a:schemeClr val="tx1"/>
                          </a:solidFill>
                          <a:effectLst/>
                          <a:latin typeface="Zurich BT"/>
                          <a:ea typeface="+mn-ea"/>
                          <a:cs typeface="+mn-cs"/>
                        </a:rPr>
                        <a:t>*</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-10%</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-39,8%</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116%</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95%</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130%</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r>
                        <a:rPr lang="es-CO" sz="1000" b="0" i="0" u="none" strike="noStrike" kern="1200" dirty="0" smtClean="0">
                          <a:solidFill>
                            <a:schemeClr val="tx1"/>
                          </a:solidFill>
                          <a:effectLst/>
                          <a:latin typeface="Zurich BT"/>
                          <a:ea typeface="+mn-ea"/>
                          <a:cs typeface="+mn-cs"/>
                        </a:rPr>
                        <a:t>A cierre de 2018 se logró un total de $2.939MM por patrocinios así: Oleoductos:50MM</a:t>
                      </a:r>
                    </a:p>
                    <a:p>
                      <a:pPr algn="just"/>
                      <a:r>
                        <a:rPr lang="es-CO" sz="1000" b="0" i="0" u="none" strike="noStrike" kern="1200" dirty="0" smtClean="0">
                          <a:solidFill>
                            <a:schemeClr val="tx1"/>
                          </a:solidFill>
                          <a:effectLst/>
                          <a:latin typeface="Zurich BT"/>
                          <a:ea typeface="+mn-ea"/>
                          <a:cs typeface="+mn-cs"/>
                        </a:rPr>
                        <a:t>Jardín Botánico: 1,38 MM</a:t>
                      </a:r>
                    </a:p>
                    <a:p>
                      <a:pPr algn="just"/>
                      <a:r>
                        <a:rPr lang="es-CO" sz="1000" b="0" i="0" u="none" strike="noStrike" kern="1200" dirty="0" smtClean="0">
                          <a:solidFill>
                            <a:schemeClr val="tx1"/>
                          </a:solidFill>
                          <a:effectLst/>
                          <a:latin typeface="Zurich BT"/>
                          <a:ea typeface="+mn-ea"/>
                          <a:cs typeface="+mn-cs"/>
                        </a:rPr>
                        <a:t>Embajada México: 116,620 pesos</a:t>
                      </a:r>
                    </a:p>
                    <a:p>
                      <a:pPr algn="just"/>
                      <a:r>
                        <a:rPr lang="es-CO" sz="1000" b="0" i="0" u="none" strike="noStrike" kern="1200" dirty="0" err="1" smtClean="0">
                          <a:solidFill>
                            <a:schemeClr val="tx1"/>
                          </a:solidFill>
                          <a:effectLst/>
                          <a:latin typeface="Zurich BT"/>
                          <a:ea typeface="+mn-ea"/>
                          <a:cs typeface="+mn-cs"/>
                        </a:rPr>
                        <a:t>Expoartesano</a:t>
                      </a:r>
                      <a:r>
                        <a:rPr lang="es-CO" sz="1000" b="0" i="0" u="none" strike="noStrike" kern="1200" dirty="0" smtClean="0">
                          <a:solidFill>
                            <a:schemeClr val="tx1"/>
                          </a:solidFill>
                          <a:effectLst/>
                          <a:latin typeface="Zurich BT"/>
                          <a:ea typeface="+mn-ea"/>
                          <a:cs typeface="+mn-cs"/>
                        </a:rPr>
                        <a:t>: 1.197,983</a:t>
                      </a:r>
                    </a:p>
                    <a:p>
                      <a:pPr algn="just"/>
                      <a:r>
                        <a:rPr lang="es-CO" sz="1000" b="0" i="0" u="none" strike="noStrike" kern="1200" dirty="0" smtClean="0">
                          <a:solidFill>
                            <a:schemeClr val="tx1"/>
                          </a:solidFill>
                          <a:effectLst/>
                          <a:latin typeface="Zurich BT"/>
                          <a:ea typeface="+mn-ea"/>
                          <a:cs typeface="+mn-cs"/>
                        </a:rPr>
                        <a:t>Mercado Artesanal: 38,947600</a:t>
                      </a:r>
                    </a:p>
                    <a:p>
                      <a:pPr algn="just"/>
                      <a:r>
                        <a:rPr lang="es-CO" sz="1000" b="0" i="0" u="none" strike="noStrike" kern="1200" dirty="0" err="1" smtClean="0">
                          <a:solidFill>
                            <a:schemeClr val="tx1"/>
                          </a:solidFill>
                          <a:effectLst/>
                          <a:latin typeface="Zurich BT"/>
                          <a:ea typeface="+mn-ea"/>
                          <a:cs typeface="+mn-cs"/>
                        </a:rPr>
                        <a:t>Expoartesanías</a:t>
                      </a:r>
                      <a:r>
                        <a:rPr lang="es-CO" sz="1000" b="0" i="0" u="none" strike="noStrike" kern="1200" dirty="0" smtClean="0">
                          <a:solidFill>
                            <a:schemeClr val="tx1"/>
                          </a:solidFill>
                          <a:effectLst/>
                          <a:latin typeface="Zurich BT"/>
                          <a:ea typeface="+mn-ea"/>
                          <a:cs typeface="+mn-cs"/>
                        </a:rPr>
                        <a:t>: $ 1.637</a:t>
                      </a:r>
                    </a:p>
                    <a:p>
                      <a:pPr algn="just"/>
                      <a:r>
                        <a:rPr lang="es-CO" sz="1000" b="0" i="0" u="none" strike="noStrike" kern="1200" dirty="0" smtClean="0">
                          <a:solidFill>
                            <a:schemeClr val="tx1"/>
                          </a:solidFill>
                          <a:effectLst/>
                          <a:latin typeface="Zurich BT"/>
                          <a:ea typeface="+mn-ea"/>
                          <a:cs typeface="+mn-cs"/>
                        </a:rPr>
                        <a:t>Medalla:   13,4.</a:t>
                      </a:r>
                    </a:p>
                    <a:p>
                      <a:pPr algn="just"/>
                      <a:r>
                        <a:rPr lang="es-CO" sz="1000" b="0" i="0" u="none" strike="noStrike" kern="1200" dirty="0" smtClean="0">
                          <a:solidFill>
                            <a:schemeClr val="tx1"/>
                          </a:solidFill>
                          <a:effectLst/>
                          <a:latin typeface="Zurich BT"/>
                          <a:ea typeface="+mn-ea"/>
                          <a:cs typeface="+mn-cs"/>
                        </a:rPr>
                        <a:t>Esto comparado con la meta de $2.260 MM equivale a un 130% de cumplimiento.</a:t>
                      </a:r>
                      <a:endParaRPr lang="es-CO" sz="1000" b="0" i="0" u="none" strike="noStrike" kern="1200" dirty="0" smtClean="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2986">
                <a:tc vMerge="1">
                  <a:txBody>
                    <a:bodyPr/>
                    <a:lstStyle/>
                    <a:p>
                      <a:endParaRPr lang="es-CO"/>
                    </a:p>
                  </a:txBody>
                  <a:tcPr/>
                </a:tc>
                <a:tc>
                  <a:txBody>
                    <a:bodyPr/>
                    <a:lstStyle/>
                    <a:p>
                      <a:pPr algn="l" fontAlgn="ctr"/>
                      <a:r>
                        <a:rPr lang="es-CO" sz="1000" b="0" i="0" u="none" strike="noStrike" dirty="0">
                          <a:effectLst/>
                          <a:latin typeface="Zurich BT"/>
                        </a:rPr>
                        <a:t>Fortalecer la estrategia de comunicaciones de ADC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kern="1200" dirty="0" smtClean="0">
                          <a:solidFill>
                            <a:schemeClr val="tx1"/>
                          </a:solidFill>
                          <a:effectLst/>
                          <a:latin typeface="Zurich BT"/>
                          <a:ea typeface="+mn-ea"/>
                          <a:cs typeface="+mn-cs"/>
                        </a:rPr>
                        <a:t>NA (Funcionamiento)</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kern="1200" dirty="0" smtClean="0">
                          <a:solidFill>
                            <a:schemeClr val="tx1"/>
                          </a:solidFill>
                          <a:effectLst/>
                          <a:latin typeface="Zurich BT"/>
                          <a:ea typeface="+mn-ea"/>
                          <a:cs typeface="+mn-cs"/>
                        </a:rPr>
                        <a:t>Cumplimiento en la meta del monto "Free </a:t>
                      </a:r>
                      <a:r>
                        <a:rPr lang="es-CO" sz="1000" b="0" i="0" u="none" strike="noStrike" kern="1200" dirty="0" err="1" smtClean="0">
                          <a:solidFill>
                            <a:schemeClr val="tx1"/>
                          </a:solidFill>
                          <a:effectLst/>
                          <a:latin typeface="Zurich BT"/>
                          <a:ea typeface="+mn-ea"/>
                          <a:cs typeface="+mn-cs"/>
                        </a:rPr>
                        <a:t>Press</a:t>
                      </a:r>
                      <a:r>
                        <a:rPr lang="es-CO" sz="1000" b="0" i="0" u="none" strike="noStrike" kern="1200" dirty="0" smtClean="0">
                          <a:solidFill>
                            <a:schemeClr val="tx1"/>
                          </a:solidFill>
                          <a:effectLst/>
                          <a:latin typeface="Zurich BT"/>
                          <a:ea typeface="+mn-ea"/>
                          <a:cs typeface="+mn-cs"/>
                        </a:rPr>
                        <a:t>“**</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N.A.</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N.A.</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150%</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1005</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000" b="1" i="0" u="none" strike="noStrike" dirty="0" smtClean="0">
                          <a:effectLst/>
                          <a:latin typeface="Zurich BT"/>
                        </a:rPr>
                        <a:t>135%</a:t>
                      </a:r>
                      <a:endParaRPr lang="es-CO" sz="10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00" b="0" i="0" u="none" strike="noStrike" kern="1200" dirty="0" smtClean="0">
                          <a:solidFill>
                            <a:schemeClr val="tx1"/>
                          </a:solidFill>
                          <a:effectLst/>
                          <a:latin typeface="Zurich BT"/>
                          <a:ea typeface="+mn-ea"/>
                          <a:cs typeface="+mn-cs"/>
                        </a:rPr>
                        <a:t>Al cierre de 2018 se logró $3.819MM como monto reportado free </a:t>
                      </a:r>
                      <a:r>
                        <a:rPr lang="es-CO" sz="1000" b="0" i="0" u="none" strike="noStrike" kern="1200" dirty="0" err="1" smtClean="0">
                          <a:solidFill>
                            <a:schemeClr val="tx1"/>
                          </a:solidFill>
                          <a:effectLst/>
                          <a:latin typeface="Zurich BT"/>
                          <a:ea typeface="+mn-ea"/>
                          <a:cs typeface="+mn-cs"/>
                        </a:rPr>
                        <a:t>press</a:t>
                      </a:r>
                      <a:r>
                        <a:rPr lang="es-CO" sz="1000" b="0" i="0" u="none" strike="noStrike" kern="1200" dirty="0" smtClean="0">
                          <a:solidFill>
                            <a:schemeClr val="tx1"/>
                          </a:solidFill>
                          <a:effectLst/>
                          <a:latin typeface="Zurich BT"/>
                          <a:ea typeface="+mn-ea"/>
                          <a:cs typeface="+mn-cs"/>
                        </a:rPr>
                        <a:t>, equivalente al 135% de la meta la cual correspondía a $2.821MM. De este valor se destaca la aparición en diferentes medios en el marco de las ferias, así: </a:t>
                      </a:r>
                    </a:p>
                    <a:p>
                      <a:pPr algn="just" fontAlgn="ctr"/>
                      <a:r>
                        <a:rPr lang="es-CO" sz="1000" b="0" i="0" u="none" strike="noStrike" kern="1200" dirty="0" err="1" smtClean="0">
                          <a:solidFill>
                            <a:schemeClr val="tx1"/>
                          </a:solidFill>
                          <a:effectLst/>
                          <a:latin typeface="Zurich BT"/>
                          <a:ea typeface="+mn-ea"/>
                          <a:cs typeface="+mn-cs"/>
                        </a:rPr>
                        <a:t>Expoartesano</a:t>
                      </a:r>
                      <a:r>
                        <a:rPr lang="es-CO" sz="1000" b="0" i="0" u="none" strike="noStrike" kern="1200" dirty="0" smtClean="0">
                          <a:solidFill>
                            <a:schemeClr val="tx1"/>
                          </a:solidFill>
                          <a:effectLst/>
                          <a:latin typeface="Zurich BT"/>
                          <a:ea typeface="+mn-ea"/>
                          <a:cs typeface="+mn-cs"/>
                        </a:rPr>
                        <a:t> : $1.234,5MM</a:t>
                      </a:r>
                    </a:p>
                    <a:p>
                      <a:pPr algn="just" fontAlgn="ctr"/>
                      <a:r>
                        <a:rPr lang="es-CO" sz="1000" b="0" i="0" u="none" strike="noStrike" kern="1200" dirty="0" err="1" smtClean="0">
                          <a:solidFill>
                            <a:schemeClr val="tx1"/>
                          </a:solidFill>
                          <a:effectLst/>
                          <a:latin typeface="Zurich BT"/>
                          <a:ea typeface="+mn-ea"/>
                          <a:cs typeface="+mn-cs"/>
                        </a:rPr>
                        <a:t>Expoartesanías</a:t>
                      </a:r>
                      <a:r>
                        <a:rPr lang="es-CO" sz="1000" b="0" i="0" u="none" strike="noStrike" kern="1200" dirty="0" smtClean="0">
                          <a:solidFill>
                            <a:schemeClr val="tx1"/>
                          </a:solidFill>
                          <a:effectLst/>
                          <a:latin typeface="Zurich BT"/>
                          <a:ea typeface="+mn-ea"/>
                          <a:cs typeface="+mn-cs"/>
                        </a:rPr>
                        <a:t>: $2.120MM</a:t>
                      </a:r>
                    </a:p>
                    <a:p>
                      <a:pPr algn="just" fontAlgn="ctr"/>
                      <a:r>
                        <a:rPr lang="es-CO" sz="1000" b="0" i="0" u="none" strike="noStrike" kern="1200" dirty="0" smtClean="0">
                          <a:solidFill>
                            <a:schemeClr val="tx1"/>
                          </a:solidFill>
                          <a:effectLst/>
                          <a:latin typeface="Zurich BT"/>
                          <a:ea typeface="+mn-ea"/>
                          <a:cs typeface="+mn-cs"/>
                        </a:rPr>
                        <a:t>Otros: $464MM</a:t>
                      </a:r>
                      <a:endParaRPr lang="es-CO" sz="1000" b="0" i="0" u="none" strike="noStrike" kern="1200" dirty="0" smtClean="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2" name="CuadroTexto 11"/>
          <p:cNvSpPr txBox="1"/>
          <p:nvPr/>
        </p:nvSpPr>
        <p:spPr>
          <a:xfrm>
            <a:off x="412880" y="4464366"/>
            <a:ext cx="11359487" cy="1384995"/>
          </a:xfrm>
          <a:prstGeom prst="rect">
            <a:avLst/>
          </a:prstGeom>
          <a:noFill/>
        </p:spPr>
        <p:txBody>
          <a:bodyPr wrap="square" rtlCol="0">
            <a:spAutoFit/>
          </a:bodyPr>
          <a:lstStyle/>
          <a:p>
            <a:r>
              <a:rPr lang="es-CO" sz="1400" dirty="0" smtClean="0"/>
              <a:t>*Al inicio del cuatrienio la meta estuvo medida en términos de incremento, sin embrago teniendo en cuenta el contexto organizacional (externo) se decidió incluir como meta el monto concreto esperado, esto a partir de 2017.  </a:t>
            </a:r>
          </a:p>
          <a:p>
            <a:r>
              <a:rPr lang="es-CO" sz="1400" dirty="0" smtClean="0"/>
              <a:t>**Este indicador fue ajustado en el transcurso del cuatrienio, para los años 2015 y 2016. Al inicio de este periodo de tiempo los esfuerzos se encaminaron a estructurar una estrategia y planes de trabajo que permitieran lograr impacto en la gestión y en el apalancamiento de recursos. Finalizada la documentación de la estrategia su </a:t>
            </a:r>
            <a:r>
              <a:rPr lang="es-CO" sz="1400" dirty="0" err="1" smtClean="0"/>
              <a:t>operacionalización</a:t>
            </a:r>
            <a:r>
              <a:rPr lang="es-CO" sz="1400" dirty="0" smtClean="0"/>
              <a:t> incluyó metas concretas orientadas a obtener recursos producto de iniciativas enmarcadas en los planes de comunicación.</a:t>
            </a:r>
            <a:endParaRPr lang="es-CO" sz="1400" dirty="0"/>
          </a:p>
        </p:txBody>
      </p:sp>
    </p:spTree>
    <p:extLst>
      <p:ext uri="{BB962C8B-B14F-4D97-AF65-F5344CB8AC3E}">
        <p14:creationId xmlns:p14="http://schemas.microsoft.com/office/powerpoint/2010/main" val="2209353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p:cNvSpPr txBox="1">
            <a:spLocks/>
          </p:cNvSpPr>
          <p:nvPr/>
        </p:nvSpPr>
        <p:spPr>
          <a:xfrm>
            <a:off x="331068" y="6366290"/>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PROCESOS INTERNOS</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23</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1 Tabla"/>
          <p:cNvGraphicFramePr>
            <a:graphicFrameLocks noGrp="1"/>
          </p:cNvGraphicFramePr>
          <p:nvPr>
            <p:extLst>
              <p:ext uri="{D42A27DB-BD31-4B8C-83A1-F6EECF244321}">
                <p14:modId xmlns:p14="http://schemas.microsoft.com/office/powerpoint/2010/main" val="582244971"/>
              </p:ext>
            </p:extLst>
          </p:nvPr>
        </p:nvGraphicFramePr>
        <p:xfrm>
          <a:off x="182474" y="708062"/>
          <a:ext cx="11900078" cy="4880324"/>
        </p:xfrm>
        <a:graphic>
          <a:graphicData uri="http://schemas.openxmlformats.org/drawingml/2006/table">
            <a:tbl>
              <a:tblPr/>
              <a:tblGrid>
                <a:gridCol w="1206454">
                  <a:extLst>
                    <a:ext uri="{9D8B030D-6E8A-4147-A177-3AD203B41FA5}">
                      <a16:colId xmlns:a16="http://schemas.microsoft.com/office/drawing/2014/main" val="20000"/>
                    </a:ext>
                  </a:extLst>
                </a:gridCol>
                <a:gridCol w="1041009">
                  <a:extLst>
                    <a:ext uri="{9D8B030D-6E8A-4147-A177-3AD203B41FA5}">
                      <a16:colId xmlns:a16="http://schemas.microsoft.com/office/drawing/2014/main" val="20001"/>
                    </a:ext>
                  </a:extLst>
                </a:gridCol>
                <a:gridCol w="1026942">
                  <a:extLst>
                    <a:ext uri="{9D8B030D-6E8A-4147-A177-3AD203B41FA5}">
                      <a16:colId xmlns:a16="http://schemas.microsoft.com/office/drawing/2014/main" val="20002"/>
                    </a:ext>
                  </a:extLst>
                </a:gridCol>
                <a:gridCol w="928468">
                  <a:extLst>
                    <a:ext uri="{9D8B030D-6E8A-4147-A177-3AD203B41FA5}">
                      <a16:colId xmlns:a16="http://schemas.microsoft.com/office/drawing/2014/main" val="20003"/>
                    </a:ext>
                  </a:extLst>
                </a:gridCol>
                <a:gridCol w="900332">
                  <a:extLst>
                    <a:ext uri="{9D8B030D-6E8A-4147-A177-3AD203B41FA5}">
                      <a16:colId xmlns:a16="http://schemas.microsoft.com/office/drawing/2014/main" val="1398621104"/>
                    </a:ext>
                  </a:extLst>
                </a:gridCol>
                <a:gridCol w="824502">
                  <a:extLst>
                    <a:ext uri="{9D8B030D-6E8A-4147-A177-3AD203B41FA5}">
                      <a16:colId xmlns:a16="http://schemas.microsoft.com/office/drawing/2014/main" val="1397514528"/>
                    </a:ext>
                  </a:extLst>
                </a:gridCol>
                <a:gridCol w="765147">
                  <a:extLst>
                    <a:ext uri="{9D8B030D-6E8A-4147-A177-3AD203B41FA5}">
                      <a16:colId xmlns:a16="http://schemas.microsoft.com/office/drawing/2014/main" val="2767510555"/>
                    </a:ext>
                  </a:extLst>
                </a:gridCol>
                <a:gridCol w="763429">
                  <a:extLst>
                    <a:ext uri="{9D8B030D-6E8A-4147-A177-3AD203B41FA5}">
                      <a16:colId xmlns:a16="http://schemas.microsoft.com/office/drawing/2014/main" val="20004"/>
                    </a:ext>
                  </a:extLst>
                </a:gridCol>
                <a:gridCol w="854356">
                  <a:extLst>
                    <a:ext uri="{9D8B030D-6E8A-4147-A177-3AD203B41FA5}">
                      <a16:colId xmlns:a16="http://schemas.microsoft.com/office/drawing/2014/main" val="20005"/>
                    </a:ext>
                  </a:extLst>
                </a:gridCol>
                <a:gridCol w="3589439">
                  <a:extLst>
                    <a:ext uri="{9D8B030D-6E8A-4147-A177-3AD203B41FA5}">
                      <a16:colId xmlns:a16="http://schemas.microsoft.com/office/drawing/2014/main" val="20006"/>
                    </a:ext>
                  </a:extLst>
                </a:gridCol>
              </a:tblGrid>
              <a:tr h="668695">
                <a:tc>
                  <a:txBody>
                    <a:bodyPr/>
                    <a:lstStyle/>
                    <a:p>
                      <a:pPr algn="ctr" fontAlgn="ctr"/>
                      <a:r>
                        <a:rPr lang="es-CO" sz="1200" b="1" i="0" u="none" strike="noStrike" dirty="0" smtClean="0">
                          <a:solidFill>
                            <a:schemeClr val="bg1"/>
                          </a:solidFill>
                          <a:effectLst/>
                          <a:latin typeface="Zurich BT"/>
                        </a:rPr>
                        <a:t>Objetivo </a:t>
                      </a:r>
                      <a:r>
                        <a:rPr lang="es-CO" sz="1200" b="1" i="0" u="none" strike="noStrike" dirty="0" smtClean="0">
                          <a:solidFill>
                            <a:schemeClr val="bg1"/>
                          </a:solidFill>
                          <a:effectLst/>
                          <a:latin typeface="Zurich BT"/>
                        </a:rPr>
                        <a:t>1</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200170">
                <a:tc rowSpan="5">
                  <a:txBody>
                    <a:bodyPr/>
                    <a:lstStyle/>
                    <a:p>
                      <a:pPr algn="l" fontAlgn="ctr"/>
                      <a:r>
                        <a:rPr lang="es-CO" sz="1000" b="0" i="0" u="none" strike="noStrike" dirty="0">
                          <a:effectLst/>
                          <a:latin typeface="Zurich BT"/>
                        </a:rPr>
                        <a:t>Mejorar continuamente las practicas de buen gobierno corporativo para aumentar la eficiencia, eficacia y efectividad de la entidad.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s-CO" sz="1000" b="0" i="0" u="none" strike="noStrike" dirty="0">
                          <a:effectLst/>
                          <a:latin typeface="Zurich BT"/>
                        </a:rPr>
                        <a:t>Mantener el Sistema Integrado de Gestión de Calidad de ADC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Fortalecimiento del modelo de gestión y buen gobierno de Artesanías de Colombia a nivel nacional</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Numero de no conformidades mayores detectadas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00" b="0" i="0" u="none" strike="noStrike" kern="1200" dirty="0" smtClean="0">
                          <a:solidFill>
                            <a:schemeClr val="tx1"/>
                          </a:solidFill>
                          <a:effectLst/>
                          <a:latin typeface="Zurich BT"/>
                          <a:ea typeface="+mn-ea"/>
                          <a:cs typeface="+mn-cs"/>
                        </a:rPr>
                        <a:t>Los días 5, 6 y 7 de Junio se llevó a cabo auditoria de seguimiento actualización por parte de Icontec, evidenciando cero (0) No conformidades, tanto de tipo mayor como menor. Se destaca un gran número de fortalezas y se evidencian oportunidades de mejora que se procederán a documentar. El concepto del auditor es la conformidad del sistema frente a la versión 2015 de la ISO 9001.</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0884">
                <a:tc vMerge="1">
                  <a:txBody>
                    <a:bodyPr/>
                    <a:lstStyle/>
                    <a:p>
                      <a:endParaRPr lang="es-CO"/>
                    </a:p>
                  </a:txBody>
                  <a:tcPr/>
                </a:tc>
                <a:tc vMerge="1">
                  <a:txBody>
                    <a:bodyPr/>
                    <a:lstStyle/>
                    <a:p>
                      <a:endParaRPr lang="es-CO"/>
                    </a:p>
                  </a:txBody>
                  <a:tcPr/>
                </a:tc>
                <a:tc vMerge="1">
                  <a:txBody>
                    <a:bodyPr/>
                    <a:lstStyle/>
                    <a:p>
                      <a:endParaRPr lang="es-CO"/>
                    </a:p>
                  </a:txBody>
                  <a:tcPr/>
                </a:tc>
                <a:tc rowSpan="3">
                  <a:txBody>
                    <a:bodyPr/>
                    <a:lstStyle/>
                    <a:p>
                      <a:pPr algn="l" fontAlgn="ctr"/>
                      <a:r>
                        <a:rPr lang="es-CO" sz="1000" b="0" i="0" u="none" strike="noStrike" dirty="0" smtClean="0">
                          <a:effectLst/>
                          <a:latin typeface="Zurich BT"/>
                        </a:rPr>
                        <a:t>Índice de gestión y desempeño FURAG*</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CO" sz="1500" b="1" i="0" u="none" strike="noStrike" dirty="0" smtClean="0">
                          <a:effectLst/>
                          <a:latin typeface="Zurich BT"/>
                        </a:rPr>
                        <a:t>84</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CO" sz="1500" b="1" i="0" u="none" strike="noStrike" dirty="0" smtClean="0">
                          <a:effectLst/>
                          <a:latin typeface="Zurich BT"/>
                        </a:rPr>
                        <a:t>83,98</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CO" sz="1500" b="1" i="0" u="none" strike="noStrike" dirty="0" smtClean="0">
                          <a:effectLst/>
                          <a:latin typeface="Zurich BT"/>
                        </a:rPr>
                        <a:t>78,3</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CO" sz="1500" b="1" i="0" u="none" strike="noStrike" smtClean="0">
                          <a:effectLst/>
                          <a:latin typeface="Zurich BT"/>
                        </a:rPr>
                        <a:t>79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CO" sz="1500" b="1" i="0" u="none" strike="noStrike" dirty="0" smtClean="0">
                          <a:effectLst/>
                          <a:latin typeface="Zurich BT"/>
                        </a:rPr>
                        <a:t>81,9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3">
                  <a:txBody>
                    <a:bodyPr/>
                    <a:lstStyle/>
                    <a:p>
                      <a:pPr algn="just" fontAlgn="ctr"/>
                      <a:r>
                        <a:rPr lang="es-CO" sz="1000" b="0" i="0" u="none" strike="noStrike" kern="1200" dirty="0" smtClean="0">
                          <a:solidFill>
                            <a:schemeClr val="tx1"/>
                          </a:solidFill>
                          <a:effectLst/>
                          <a:latin typeface="Zurich BT"/>
                          <a:ea typeface="+mn-ea"/>
                          <a:cs typeface="+mn-cs"/>
                        </a:rPr>
                        <a:t>Durante el mes de noviembre de 2017 se presentó el FURAG II con los avances de la gestión de enero a octubre de 2017 y bajo los nuevos requisitos de la versión 2 del MIPG. El resultado de este FURAG II fue publicado por el DAFP en el mes de marzo, y el mismo se encuentra por política (16) y por dimensiones. Así mismo se realiza el comparativo con las entidades pares, las cuales corresponden a aquellas con naturaleza jurídica como la de ADC. Se anexa presentación del MIPG, resumen de resultados e informe de DAFP.</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74656">
                <a:tc vMerge="1">
                  <a:txBody>
                    <a:bodyPr/>
                    <a:lstStyle/>
                    <a:p>
                      <a:endParaRPr lang="es-CO"/>
                    </a:p>
                  </a:txBody>
                  <a:tcPr/>
                </a:tc>
                <a:tc>
                  <a:txBody>
                    <a:bodyPr/>
                    <a:lstStyle/>
                    <a:p>
                      <a:pPr algn="l" fontAlgn="ctr"/>
                      <a:r>
                        <a:rPr lang="es-CO" sz="1000" b="0" i="0" u="none" strike="noStrike" dirty="0">
                          <a:effectLst/>
                          <a:latin typeface="Zurich BT"/>
                        </a:rPr>
                        <a:t>Mantener actualizado el modelo integrado de planeación y gestión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just" fontAlgn="ctr"/>
                      <a:endParaRPr lang="es-CO" sz="105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9623">
                <a:tc vMerge="1">
                  <a:txBody>
                    <a:bodyPr/>
                    <a:lstStyle/>
                    <a:p>
                      <a:endParaRPr lang="es-CO"/>
                    </a:p>
                  </a:txBody>
                  <a:tcPr/>
                </a:tc>
                <a:tc rowSpan="2">
                  <a:txBody>
                    <a:bodyPr/>
                    <a:lstStyle/>
                    <a:p>
                      <a:pPr algn="l" fontAlgn="ctr"/>
                      <a:r>
                        <a:rPr lang="es-CO" sz="1000" b="0" i="0" u="none" strike="noStrike" dirty="0">
                          <a:effectLst/>
                          <a:latin typeface="Zurich BT"/>
                        </a:rPr>
                        <a:t>Monitorear y evaluar el nivel de cumplimiento de la planeación 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pPr algn="just" fontAlgn="ctr"/>
                      <a:endParaRPr lang="es-CO" sz="12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9629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ctr"/>
                      <a:r>
                        <a:rPr lang="es-CO" sz="1000" b="0" i="0" u="none" strike="noStrike" dirty="0">
                          <a:effectLst/>
                          <a:latin typeface="Zurich BT"/>
                        </a:rPr>
                        <a:t>Cumplimiento de la </a:t>
                      </a:r>
                      <a:r>
                        <a:rPr lang="es-CO" sz="1000" b="0" i="0" u="none" strike="noStrike" dirty="0" smtClean="0">
                          <a:effectLst/>
                          <a:latin typeface="Zurich BT"/>
                        </a:rPr>
                        <a:t>planeación </a:t>
                      </a:r>
                      <a:r>
                        <a:rPr lang="es-CO" sz="1000" b="0" i="0" u="none" strike="noStrike" dirty="0">
                          <a:effectLst/>
                          <a:latin typeface="Zurich BT"/>
                        </a:rPr>
                        <a:t>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121%</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93,18%</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95,3%</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90%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93,2%</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00" b="0" i="0" u="none" strike="noStrike" kern="1200" dirty="0" smtClean="0">
                          <a:solidFill>
                            <a:schemeClr val="tx1"/>
                          </a:solidFill>
                          <a:effectLst/>
                          <a:latin typeface="Zurich BT"/>
                          <a:ea typeface="+mn-ea"/>
                          <a:cs typeface="+mn-cs"/>
                        </a:rPr>
                        <a:t>Al cierre de la vigencia el plan general por perspectiva cuenta con un cumplimiento del 93,2%, destacándose el cumplimiento de las perspectivas de procesos internos con un 99% de cumplimiento y las perspectivas de cliente y beneficiario y comunidad y medio ambiente, con un cumplimiento del 97%.</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2" name="CuadroTexto 1"/>
          <p:cNvSpPr txBox="1"/>
          <p:nvPr/>
        </p:nvSpPr>
        <p:spPr>
          <a:xfrm>
            <a:off x="294066" y="5787387"/>
            <a:ext cx="8718669" cy="307777"/>
          </a:xfrm>
          <a:prstGeom prst="rect">
            <a:avLst/>
          </a:prstGeom>
          <a:noFill/>
        </p:spPr>
        <p:txBody>
          <a:bodyPr wrap="none" rtlCol="0">
            <a:spAutoFit/>
          </a:bodyPr>
          <a:lstStyle/>
          <a:p>
            <a:r>
              <a:rPr lang="es-CO" sz="1400" dirty="0" smtClean="0"/>
              <a:t>*El nombre del indicador se ajustó conforme quedó establecido el lenguaje en la versión 2 del MIPG, a partir de 2018</a:t>
            </a:r>
            <a:endParaRPr lang="es-CO" sz="1400" dirty="0"/>
          </a:p>
        </p:txBody>
      </p:sp>
    </p:spTree>
    <p:extLst>
      <p:ext uri="{BB962C8B-B14F-4D97-AF65-F5344CB8AC3E}">
        <p14:creationId xmlns:p14="http://schemas.microsoft.com/office/powerpoint/2010/main" val="2571779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174936" y="6364596"/>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APRENDIZAJE Y DESARROLLO</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24</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1 Tabla"/>
          <p:cNvGraphicFramePr>
            <a:graphicFrameLocks noGrp="1"/>
          </p:cNvGraphicFramePr>
          <p:nvPr>
            <p:extLst>
              <p:ext uri="{D42A27DB-BD31-4B8C-83A1-F6EECF244321}">
                <p14:modId xmlns:p14="http://schemas.microsoft.com/office/powerpoint/2010/main" val="483298056"/>
              </p:ext>
            </p:extLst>
          </p:nvPr>
        </p:nvGraphicFramePr>
        <p:xfrm>
          <a:off x="122493" y="135059"/>
          <a:ext cx="11940261" cy="4150338"/>
        </p:xfrm>
        <a:graphic>
          <a:graphicData uri="http://schemas.openxmlformats.org/drawingml/2006/table">
            <a:tbl>
              <a:tblPr/>
              <a:tblGrid>
                <a:gridCol w="1087329">
                  <a:extLst>
                    <a:ext uri="{9D8B030D-6E8A-4147-A177-3AD203B41FA5}">
                      <a16:colId xmlns:a16="http://schemas.microsoft.com/office/drawing/2014/main" val="20000"/>
                    </a:ext>
                  </a:extLst>
                </a:gridCol>
                <a:gridCol w="1041009">
                  <a:extLst>
                    <a:ext uri="{9D8B030D-6E8A-4147-A177-3AD203B41FA5}">
                      <a16:colId xmlns:a16="http://schemas.microsoft.com/office/drawing/2014/main" val="20001"/>
                    </a:ext>
                  </a:extLst>
                </a:gridCol>
                <a:gridCol w="1012874">
                  <a:extLst>
                    <a:ext uri="{9D8B030D-6E8A-4147-A177-3AD203B41FA5}">
                      <a16:colId xmlns:a16="http://schemas.microsoft.com/office/drawing/2014/main" val="20002"/>
                    </a:ext>
                  </a:extLst>
                </a:gridCol>
                <a:gridCol w="970670">
                  <a:extLst>
                    <a:ext uri="{9D8B030D-6E8A-4147-A177-3AD203B41FA5}">
                      <a16:colId xmlns:a16="http://schemas.microsoft.com/office/drawing/2014/main" val="20003"/>
                    </a:ext>
                  </a:extLst>
                </a:gridCol>
                <a:gridCol w="872197">
                  <a:extLst>
                    <a:ext uri="{9D8B030D-6E8A-4147-A177-3AD203B41FA5}">
                      <a16:colId xmlns:a16="http://schemas.microsoft.com/office/drawing/2014/main" val="341862392"/>
                    </a:ext>
                  </a:extLst>
                </a:gridCol>
                <a:gridCol w="914400">
                  <a:extLst>
                    <a:ext uri="{9D8B030D-6E8A-4147-A177-3AD203B41FA5}">
                      <a16:colId xmlns:a16="http://schemas.microsoft.com/office/drawing/2014/main" val="3455075544"/>
                    </a:ext>
                  </a:extLst>
                </a:gridCol>
                <a:gridCol w="829994">
                  <a:extLst>
                    <a:ext uri="{9D8B030D-6E8A-4147-A177-3AD203B41FA5}">
                      <a16:colId xmlns:a16="http://schemas.microsoft.com/office/drawing/2014/main" val="439688246"/>
                    </a:ext>
                  </a:extLst>
                </a:gridCol>
                <a:gridCol w="900332">
                  <a:extLst>
                    <a:ext uri="{9D8B030D-6E8A-4147-A177-3AD203B41FA5}">
                      <a16:colId xmlns:a16="http://schemas.microsoft.com/office/drawing/2014/main" val="20004"/>
                    </a:ext>
                  </a:extLst>
                </a:gridCol>
                <a:gridCol w="886265">
                  <a:extLst>
                    <a:ext uri="{9D8B030D-6E8A-4147-A177-3AD203B41FA5}">
                      <a16:colId xmlns:a16="http://schemas.microsoft.com/office/drawing/2014/main" val="20005"/>
                    </a:ext>
                  </a:extLst>
                </a:gridCol>
                <a:gridCol w="3425191">
                  <a:extLst>
                    <a:ext uri="{9D8B030D-6E8A-4147-A177-3AD203B41FA5}">
                      <a16:colId xmlns:a16="http://schemas.microsoft.com/office/drawing/2014/main" val="20006"/>
                    </a:ext>
                  </a:extLst>
                </a:gridCol>
              </a:tblGrid>
              <a:tr h="656686">
                <a:tc>
                  <a:txBody>
                    <a:bodyPr/>
                    <a:lstStyle/>
                    <a:p>
                      <a:pPr algn="ctr" fontAlgn="ctr"/>
                      <a:r>
                        <a:rPr lang="es-CO" sz="1200" b="1" i="0" u="none" strike="noStrike" dirty="0" smtClean="0">
                          <a:solidFill>
                            <a:schemeClr val="bg1"/>
                          </a:solidFill>
                          <a:effectLst/>
                          <a:latin typeface="Zurich BT"/>
                        </a:rPr>
                        <a:t>Objetivo 1</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803022">
                <a:tc rowSpan="5">
                  <a:txBody>
                    <a:bodyPr/>
                    <a:lstStyle/>
                    <a:p>
                      <a:pPr algn="l" fontAlgn="ctr"/>
                      <a:r>
                        <a:rPr lang="es-CO" sz="1000" b="0" i="0" u="none" strike="noStrike" dirty="0">
                          <a:effectLst/>
                          <a:latin typeface="Zurich BT"/>
                        </a:rPr>
                        <a:t>Mejorar continuamente la gestión del talento humano promoviendo el desarrollo integral de los funcionarios.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Mejoramiento de la calidad de vida laboral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Fortalecimiento del modelo de gestión y buen gobierno de Artesanías de Colombia a nivel nacional</a:t>
                      </a:r>
                    </a:p>
                    <a:p>
                      <a:pPr algn="l" fontAlgn="ct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Medición Clima Organizacional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N.A.</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28,7*</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159%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99%</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00" b="0" i="0" u="none" strike="noStrike" kern="1200" dirty="0" smtClean="0">
                          <a:solidFill>
                            <a:schemeClr val="tx1"/>
                          </a:solidFill>
                          <a:effectLst/>
                          <a:latin typeface="Zurich BT"/>
                          <a:ea typeface="+mn-ea"/>
                          <a:cs typeface="+mn-cs"/>
                        </a:rPr>
                        <a:t>El cumplimiento de la meta fue del 99% ya que se lograron 64,9 puntos de los 65,5 puntos esperados.</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2648">
                <a:tc vMerge="1">
                  <a:txBody>
                    <a:bodyPr/>
                    <a:lstStyle/>
                    <a:p>
                      <a:endParaRPr lang="es-CO"/>
                    </a:p>
                  </a:txBody>
                  <a:tcPr/>
                </a:tc>
                <a:tc rowSpan="3">
                  <a:txBody>
                    <a:bodyPr/>
                    <a:lstStyle/>
                    <a:p>
                      <a:pPr marL="0" algn="l" defTabSz="609585" rtl="0" eaLnBrk="1" fontAlgn="ctr" latinLnBrk="0" hangingPunct="1"/>
                      <a:r>
                        <a:rPr lang="es-CO" sz="1000" b="0" i="0" u="none" strike="noStrike" kern="1200" dirty="0" smtClean="0">
                          <a:solidFill>
                            <a:schemeClr val="tx1"/>
                          </a:solidFill>
                          <a:effectLst/>
                          <a:latin typeface="Zurich BT"/>
                          <a:ea typeface="+mn-ea"/>
                          <a:cs typeface="+mn-cs"/>
                        </a:rPr>
                        <a:t>Propiciar el desarrollo y crecimiento profesional de los funcionarios de la entidad</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a:tc>
                <a:tc>
                  <a:txBody>
                    <a:bodyPr/>
                    <a:lstStyle/>
                    <a:p>
                      <a:pPr algn="l" fontAlgn="ctr"/>
                      <a:r>
                        <a:rPr lang="es-CO" sz="1000" b="0" i="0" u="none" strike="noStrike" dirty="0" smtClean="0">
                          <a:effectLst/>
                          <a:latin typeface="Zurich BT"/>
                        </a:rPr>
                        <a:t>Cobertura de</a:t>
                      </a:r>
                      <a:r>
                        <a:rPr lang="es-CO" sz="1000" b="0" i="0" u="none" strike="noStrike" baseline="0" dirty="0" smtClean="0">
                          <a:effectLst/>
                          <a:latin typeface="Zurich BT"/>
                        </a:rPr>
                        <a:t>l plan de </a:t>
                      </a:r>
                      <a:r>
                        <a:rPr lang="es-CO" sz="1000" b="0" i="0" u="none" strike="noStrike" baseline="0" dirty="0" smtClean="0">
                          <a:effectLst/>
                          <a:latin typeface="Zurich BT"/>
                        </a:rPr>
                        <a:t>crecimiento**</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86%</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Como resultado de la implementación y desarrollo de la Ruta del Crecimiento, 83 funcionarios participaron en las diferentes actividades programadas, tendientes al mejoramiento de las competencias y de conocimiento requeridos en el desarrollo de sus funciones.</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9514079"/>
                  </a:ext>
                </a:extLst>
              </a:tr>
              <a:tr h="668740">
                <a:tc vMerge="1">
                  <a:txBody>
                    <a:bodyPr/>
                    <a:lstStyle/>
                    <a:p>
                      <a:endParaRPr lang="es-CO"/>
                    </a:p>
                  </a:txBody>
                  <a:tcPr/>
                </a:tc>
                <a:tc vMerge="1">
                  <a:txBody>
                    <a:bodyPr/>
                    <a:lstStyle/>
                    <a:p>
                      <a:pPr marL="0" algn="l" defTabSz="609585" rtl="0" eaLnBrk="1" fontAlgn="ctr" latinLnBrk="0" hangingPunct="1"/>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a:tc>
                <a:tc>
                  <a:txBody>
                    <a:bodyPr/>
                    <a:lstStyle/>
                    <a:p>
                      <a:pPr algn="l" fontAlgn="ctr"/>
                      <a:r>
                        <a:rPr lang="es-CO" sz="1000" b="0" i="0" u="none" strike="noStrike" dirty="0" smtClean="0">
                          <a:effectLst/>
                          <a:latin typeface="Zurich BT"/>
                        </a:rPr>
                        <a:t>Cumplimiento del plan de la ruta de la calidad***</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N.A.</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N.A.</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N.A.</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Al cierre de la vigencia se presenta un cumplimiento del 94% en el Plan de Trabajo de la Ruta de la Calidad; los procedimientos se encuentran actualizados y caracterizados y se está a la espera del cargue del mapa de procesos de la entidad para que se culmine la codificación de los mismos.</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79983"/>
                  </a:ext>
                </a:extLst>
              </a:tr>
              <a:tr h="0">
                <a:tc vMerge="1">
                  <a:txBody>
                    <a:bodyPr/>
                    <a:lstStyle/>
                    <a:p>
                      <a:endParaRPr lang="es-CO"/>
                    </a:p>
                  </a:txBody>
                  <a:tcPr/>
                </a:tc>
                <a:tc vMerge="1">
                  <a:txBody>
                    <a:bodyPr/>
                    <a:lstStyle/>
                    <a:p>
                      <a:endParaRPr lang="es-CO"/>
                    </a:p>
                  </a:txBody>
                  <a:tcPr/>
                </a:tc>
                <a:tc vMerge="1">
                  <a:txBody>
                    <a:bodyPr/>
                    <a:lstStyle/>
                    <a:p>
                      <a:endParaRPr lang="es-CO"/>
                    </a:p>
                  </a:txBody>
                  <a:tcPr/>
                </a:tc>
                <a:tc rowSpan="2">
                  <a:txBody>
                    <a:bodyPr/>
                    <a:lstStyle/>
                    <a:p>
                      <a:pPr algn="l" fontAlgn="ctr"/>
                      <a:r>
                        <a:rPr lang="es-CO" sz="1000" b="0" i="0" u="none" strike="noStrike" kern="1200" baseline="0" dirty="0" smtClean="0">
                          <a:solidFill>
                            <a:schemeClr val="tx1"/>
                          </a:solidFill>
                          <a:effectLst/>
                          <a:latin typeface="Zurich BT"/>
                          <a:ea typeface="+mn-ea"/>
                          <a:cs typeface="+mn-cs"/>
                        </a:rPr>
                        <a:t>Cobertura de funcionarios en el plan de transformación cultural y política de integridad**</a:t>
                      </a:r>
                      <a:endParaRPr lang="es-CO" sz="1000" b="0" i="0" u="none" strike="noStrike" kern="1200" baseline="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100%</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r>
                        <a:rPr lang="es-CO" sz="1000" b="0" i="0" u="none" strike="noStrike" kern="1200" dirty="0" smtClean="0">
                          <a:solidFill>
                            <a:schemeClr val="tx1"/>
                          </a:solidFill>
                          <a:effectLst/>
                          <a:latin typeface="Zurich BT"/>
                          <a:ea typeface="+mn-ea"/>
                          <a:cs typeface="+mn-cs"/>
                        </a:rPr>
                        <a:t>Se alcanzó una cobertura del 100% de los funcionarios en las diferentes actividades realizadas para la socialización de Código de Integridad; entre las actividades realizadas se destaca la jornada de inducción, la socialización a través de la intranet, etc.</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4324104"/>
                  </a:ext>
                </a:extLst>
              </a:tr>
              <a:tr h="1141230">
                <a:tc vMerge="1">
                  <a:txBody>
                    <a:bodyPr/>
                    <a:lstStyle/>
                    <a:p>
                      <a:endParaRPr lang="es-CO"/>
                    </a:p>
                  </a:txBody>
                  <a:tcPr/>
                </a:tc>
                <a:tc>
                  <a:txBody>
                    <a:bodyPr/>
                    <a:lstStyle/>
                    <a:p>
                      <a:pPr marL="0" algn="l" defTabSz="609585" rtl="0" eaLnBrk="1" fontAlgn="ctr" latinLnBrk="0" hangingPunct="1"/>
                      <a:r>
                        <a:rPr lang="es-CO" sz="1000" b="0" i="0" u="none" strike="noStrike" kern="1200" dirty="0" smtClean="0">
                          <a:solidFill>
                            <a:schemeClr val="tx1"/>
                          </a:solidFill>
                          <a:effectLst/>
                          <a:latin typeface="Zurich BT"/>
                          <a:ea typeface="+mn-ea"/>
                          <a:cs typeface="+mn-cs"/>
                        </a:rPr>
                        <a:t>Promover la transformación de la cultura organizacional de la entidad</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a:tc>
                <a:tc vMerge="1">
                  <a:txBody>
                    <a:bodyPr/>
                    <a:lstStyle/>
                    <a:p>
                      <a:pPr algn="l" fontAlgn="ct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O"/>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s-CO" dirty="0"/>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495922"/>
                  </a:ext>
                </a:extLst>
              </a:tr>
            </a:tbl>
          </a:graphicData>
        </a:graphic>
      </p:graphicFrame>
      <p:sp>
        <p:nvSpPr>
          <p:cNvPr id="2" name="CuadroTexto 1"/>
          <p:cNvSpPr txBox="1"/>
          <p:nvPr/>
        </p:nvSpPr>
        <p:spPr>
          <a:xfrm>
            <a:off x="122493" y="4333712"/>
            <a:ext cx="11739134" cy="1938992"/>
          </a:xfrm>
          <a:prstGeom prst="rect">
            <a:avLst/>
          </a:prstGeom>
          <a:noFill/>
        </p:spPr>
        <p:txBody>
          <a:bodyPr wrap="square" rtlCol="0">
            <a:spAutoFit/>
          </a:bodyPr>
          <a:lstStyle/>
          <a:p>
            <a:r>
              <a:rPr lang="es-CO" sz="1200" dirty="0" smtClean="0"/>
              <a:t>*Para </a:t>
            </a:r>
            <a:r>
              <a:rPr lang="es-CO" sz="1200" dirty="0"/>
              <a:t>la vigencia se esperaba contar con un incremento del 5% frente a los resultados anteriormente conseguidos, lo que correspondía a un resultado de 78,7%.  Sin embargo y con el fin de optimizar esta evaluación y diagnosticar con más detalle los intereses, oportunidades de mejora y debilidades en esta materia, para 2016 la encuesta, fue aplicada bajo la metodología de Great Place to </a:t>
            </a:r>
            <a:r>
              <a:rPr lang="es-CO" sz="1200" dirty="0" err="1"/>
              <a:t>Work</a:t>
            </a:r>
            <a:r>
              <a:rPr lang="es-CO" sz="1200" dirty="0"/>
              <a:t>, la cual no es compatible con la anterior, y no permitió hacer comparaciones, y por supuesto no se evidencia en un cumplimiento de la meta (90% de cumplimiento sobre lo esperado). Por esta razón, el dato aquí registrado (28,7) corresponde al resultado obtenido y no al cumplimiento de una meta, el cual además, se convierte en línea de base, para el resultado esperado en la siguiente vigencia, cuando se aplicará nuevamente la encuesta, bajo esta misma metodología. Se procederá a ajustar la meta para la siguiente vigencia, con base en este resultado, así como la frecuencia de medición. Es de resaltar que los resultados fueron presentados a los funcionarios, por medio de mesas de trabajo en las cuales se realizó un ejercicio de revisión de los puntos que se consideran más débiles y un compromiso individual de aportar a las </a:t>
            </a:r>
            <a:r>
              <a:rPr lang="es-CO" sz="1200" dirty="0" smtClean="0"/>
              <a:t>mejora. A partir de 2017 se mide el cumplimiento de la meta esperada. </a:t>
            </a:r>
          </a:p>
          <a:p>
            <a:r>
              <a:rPr lang="es-CO" sz="1200" dirty="0" smtClean="0"/>
              <a:t>**</a:t>
            </a:r>
            <a:r>
              <a:rPr lang="es-CO" sz="1200" dirty="0"/>
              <a:t>El nombre del indicador se ajustó conforme quedó establecido el lenguaje en la versión 2 del </a:t>
            </a:r>
            <a:r>
              <a:rPr lang="es-CO" sz="1200" dirty="0" smtClean="0"/>
              <a:t>MIPG, a partir de 2018.</a:t>
            </a:r>
          </a:p>
          <a:p>
            <a:r>
              <a:rPr lang="es-CO" sz="1200" dirty="0" smtClean="0"/>
              <a:t>***Indicador incluido a partir de 2018, dando alcance a lineamientos y a articulación con la versión 2 del MIPG.</a:t>
            </a:r>
            <a:endParaRPr lang="es-CO" sz="1200" dirty="0"/>
          </a:p>
          <a:p>
            <a:endParaRPr lang="es-CO" sz="1200" dirty="0"/>
          </a:p>
        </p:txBody>
      </p:sp>
    </p:spTree>
    <p:extLst>
      <p:ext uri="{BB962C8B-B14F-4D97-AF65-F5344CB8AC3E}">
        <p14:creationId xmlns:p14="http://schemas.microsoft.com/office/powerpoint/2010/main" val="3598694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211597" y="6366290"/>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SOSTENIBILIDAD FINANCIERA</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25</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2 Tabla"/>
          <p:cNvGraphicFramePr>
            <a:graphicFrameLocks noGrp="1"/>
          </p:cNvGraphicFramePr>
          <p:nvPr>
            <p:extLst>
              <p:ext uri="{D42A27DB-BD31-4B8C-83A1-F6EECF244321}">
                <p14:modId xmlns:p14="http://schemas.microsoft.com/office/powerpoint/2010/main" val="3231892985"/>
              </p:ext>
            </p:extLst>
          </p:nvPr>
        </p:nvGraphicFramePr>
        <p:xfrm>
          <a:off x="238219" y="1270071"/>
          <a:ext cx="11580069" cy="2578453"/>
        </p:xfrm>
        <a:graphic>
          <a:graphicData uri="http://schemas.openxmlformats.org/drawingml/2006/table">
            <a:tbl>
              <a:tblPr/>
              <a:tblGrid>
                <a:gridCol w="1289657">
                  <a:extLst>
                    <a:ext uri="{9D8B030D-6E8A-4147-A177-3AD203B41FA5}">
                      <a16:colId xmlns:a16="http://schemas.microsoft.com/office/drawing/2014/main" val="20000"/>
                    </a:ext>
                  </a:extLst>
                </a:gridCol>
                <a:gridCol w="1078846">
                  <a:extLst>
                    <a:ext uri="{9D8B030D-6E8A-4147-A177-3AD203B41FA5}">
                      <a16:colId xmlns:a16="http://schemas.microsoft.com/office/drawing/2014/main" val="20001"/>
                    </a:ext>
                  </a:extLst>
                </a:gridCol>
                <a:gridCol w="1078174">
                  <a:extLst>
                    <a:ext uri="{9D8B030D-6E8A-4147-A177-3AD203B41FA5}">
                      <a16:colId xmlns:a16="http://schemas.microsoft.com/office/drawing/2014/main" val="20002"/>
                    </a:ext>
                  </a:extLst>
                </a:gridCol>
                <a:gridCol w="1146411">
                  <a:extLst>
                    <a:ext uri="{9D8B030D-6E8A-4147-A177-3AD203B41FA5}">
                      <a16:colId xmlns:a16="http://schemas.microsoft.com/office/drawing/2014/main" val="20003"/>
                    </a:ext>
                  </a:extLst>
                </a:gridCol>
                <a:gridCol w="859809">
                  <a:extLst>
                    <a:ext uri="{9D8B030D-6E8A-4147-A177-3AD203B41FA5}">
                      <a16:colId xmlns:a16="http://schemas.microsoft.com/office/drawing/2014/main" val="3717343438"/>
                    </a:ext>
                  </a:extLst>
                </a:gridCol>
                <a:gridCol w="914400">
                  <a:extLst>
                    <a:ext uri="{9D8B030D-6E8A-4147-A177-3AD203B41FA5}">
                      <a16:colId xmlns:a16="http://schemas.microsoft.com/office/drawing/2014/main" val="2362927297"/>
                    </a:ext>
                  </a:extLst>
                </a:gridCol>
                <a:gridCol w="887105">
                  <a:extLst>
                    <a:ext uri="{9D8B030D-6E8A-4147-A177-3AD203B41FA5}">
                      <a16:colId xmlns:a16="http://schemas.microsoft.com/office/drawing/2014/main" val="123561621"/>
                    </a:ext>
                  </a:extLst>
                </a:gridCol>
                <a:gridCol w="723331">
                  <a:extLst>
                    <a:ext uri="{9D8B030D-6E8A-4147-A177-3AD203B41FA5}">
                      <a16:colId xmlns:a16="http://schemas.microsoft.com/office/drawing/2014/main" val="20004"/>
                    </a:ext>
                  </a:extLst>
                </a:gridCol>
                <a:gridCol w="968991">
                  <a:extLst>
                    <a:ext uri="{9D8B030D-6E8A-4147-A177-3AD203B41FA5}">
                      <a16:colId xmlns:a16="http://schemas.microsoft.com/office/drawing/2014/main" val="20005"/>
                    </a:ext>
                  </a:extLst>
                </a:gridCol>
                <a:gridCol w="2633345">
                  <a:extLst>
                    <a:ext uri="{9D8B030D-6E8A-4147-A177-3AD203B41FA5}">
                      <a16:colId xmlns:a16="http://schemas.microsoft.com/office/drawing/2014/main" val="20006"/>
                    </a:ext>
                  </a:extLst>
                </a:gridCol>
              </a:tblGrid>
              <a:tr h="749653">
                <a:tc>
                  <a:txBody>
                    <a:bodyPr/>
                    <a:lstStyle/>
                    <a:p>
                      <a:pPr algn="ctr" fontAlgn="ctr"/>
                      <a:r>
                        <a:rPr lang="es-CO" sz="1400" b="1" i="0" u="none" strike="noStrike" dirty="0" smtClean="0">
                          <a:solidFill>
                            <a:schemeClr val="bg1"/>
                          </a:solidFill>
                          <a:effectLst/>
                          <a:latin typeface="Zurich BT"/>
                        </a:rPr>
                        <a:t>Objetivo 1</a:t>
                      </a:r>
                      <a:endParaRPr lang="es-CO" sz="14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smtClean="0">
                          <a:solidFill>
                            <a:schemeClr val="bg1"/>
                          </a:solidFill>
                          <a:effectLst/>
                          <a:latin typeface="Zurich BT"/>
                        </a:rPr>
                        <a:t>Programa</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smtClean="0">
                          <a:solidFill>
                            <a:schemeClr val="bg1"/>
                          </a:solidFill>
                          <a:effectLst/>
                          <a:latin typeface="Zurich BT"/>
                        </a:rPr>
                        <a:t>Proyecto</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smtClean="0">
                          <a:solidFill>
                            <a:schemeClr val="bg1"/>
                          </a:solidFill>
                          <a:effectLst/>
                          <a:latin typeface="Zurich BT"/>
                        </a:rPr>
                        <a:t>Resultado 2015</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400" b="1" i="0" u="none" strike="noStrike" dirty="0" smtClean="0">
                          <a:solidFill>
                            <a:schemeClr val="bg1"/>
                          </a:solidFill>
                          <a:effectLst/>
                          <a:latin typeface="Zurich BT"/>
                        </a:rPr>
                        <a:t>Resultado 2016</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400" b="1" i="0" u="none" strike="noStrike" dirty="0" smtClean="0">
                          <a:solidFill>
                            <a:schemeClr val="bg1"/>
                          </a:solidFill>
                          <a:effectLst/>
                          <a:latin typeface="Zurich BT"/>
                        </a:rPr>
                        <a:t>Resultado</a:t>
                      </a:r>
                      <a:r>
                        <a:rPr lang="es-CO" sz="1400" b="1" i="0" u="none" strike="noStrike" baseline="0" dirty="0" smtClean="0">
                          <a:solidFill>
                            <a:schemeClr val="bg1"/>
                          </a:solidFill>
                          <a:effectLst/>
                          <a:latin typeface="Zurich BT"/>
                        </a:rPr>
                        <a:t> </a:t>
                      </a:r>
                      <a:r>
                        <a:rPr lang="es-CO" sz="1400" b="1" i="0" u="none" strike="noStrike" dirty="0" smtClean="0">
                          <a:solidFill>
                            <a:schemeClr val="bg1"/>
                          </a:solidFill>
                          <a:effectLst/>
                          <a:latin typeface="Zurich BT"/>
                        </a:rPr>
                        <a:t>2017</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smtClean="0">
                          <a:solidFill>
                            <a:schemeClr val="bg1"/>
                          </a:solidFill>
                          <a:effectLst/>
                          <a:latin typeface="Zurich BT"/>
                        </a:rPr>
                        <a:t>Meta </a:t>
                      </a:r>
                    </a:p>
                    <a:p>
                      <a:pPr algn="ctr" fontAlgn="ctr"/>
                      <a:r>
                        <a:rPr lang="es-CO" sz="1400" b="1" i="0" u="none" strike="noStrike" dirty="0" smtClean="0">
                          <a:solidFill>
                            <a:schemeClr val="bg1"/>
                          </a:solidFill>
                          <a:effectLst/>
                          <a:latin typeface="Zurich BT"/>
                        </a:rPr>
                        <a:t>2018</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smtClean="0">
                          <a:solidFill>
                            <a:schemeClr val="bg1"/>
                          </a:solidFill>
                          <a:effectLst/>
                          <a:latin typeface="Zurich BT"/>
                        </a:rPr>
                        <a:t>Resultado</a:t>
                      </a:r>
                      <a:r>
                        <a:rPr lang="es-CO" sz="1400" b="1" i="0" u="none" strike="noStrike" baseline="0" dirty="0" smtClean="0">
                          <a:solidFill>
                            <a:schemeClr val="bg1"/>
                          </a:solidFill>
                          <a:effectLst/>
                          <a:latin typeface="Zurich BT"/>
                        </a:rPr>
                        <a:t>  </a:t>
                      </a:r>
                      <a:r>
                        <a:rPr lang="es-CO" sz="1400" b="1" i="0" u="none" strike="noStrike" dirty="0" smtClean="0">
                          <a:solidFill>
                            <a:schemeClr val="bg1"/>
                          </a:solidFill>
                          <a:effectLst/>
                          <a:latin typeface="Zurich BT"/>
                        </a:rPr>
                        <a:t>2018</a:t>
                      </a:r>
                      <a:endParaRPr lang="es-CO" sz="14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400" b="1" i="0" u="none" strike="noStrike" dirty="0" smtClean="0">
                          <a:solidFill>
                            <a:schemeClr val="bg1"/>
                          </a:solidFill>
                          <a:effectLst/>
                          <a:latin typeface="Zurich BT"/>
                        </a:rPr>
                        <a:t>Observación</a:t>
                      </a:r>
                      <a:endParaRPr lang="es-CO" sz="14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708495">
                <a:tc>
                  <a:txBody>
                    <a:bodyPr/>
                    <a:lstStyle/>
                    <a:p>
                      <a:pPr algn="l" fontAlgn="ctr"/>
                      <a:r>
                        <a:rPr lang="es-CO" sz="1200" b="0" i="0" u="none" strike="noStrike" dirty="0">
                          <a:effectLst/>
                          <a:latin typeface="Zurich BT"/>
                        </a:rPr>
                        <a:t>Apalancar y movilizar recursos de inversión a nivel nacional e internacional por medio de la consolidación de alianzas y proyectos estratégicos.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200" b="0" i="0" u="none" strike="noStrike" dirty="0">
                          <a:effectLst/>
                          <a:latin typeface="Zurich BT"/>
                        </a:rPr>
                        <a:t>Gestionar recursos de inversión para fortalecer la actividad artesanal del país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200" b="0" i="0" u="none" strike="noStrike" kern="1200" dirty="0" smtClean="0">
                          <a:solidFill>
                            <a:schemeClr val="tx1"/>
                          </a:solidFill>
                          <a:effectLst/>
                          <a:latin typeface="Zurich BT"/>
                          <a:ea typeface="+mn-ea"/>
                          <a:cs typeface="+mn-cs"/>
                        </a:rPr>
                        <a:t>Ampliación cobertura geográfica y demográfica a través de la cofinanciación</a:t>
                      </a:r>
                    </a:p>
                    <a:p>
                      <a:pPr algn="l" fontAlgn="ctr"/>
                      <a:endParaRPr lang="es-CO" sz="12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200" b="0" i="0" u="none" strike="noStrike" dirty="0">
                          <a:effectLst/>
                          <a:latin typeface="Zurich BT"/>
                        </a:rPr>
                        <a:t>Apalancamiento de Recursos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85%</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62,9%</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83,6%</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85%</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114,5%</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defTabSz="609585" rtl="0" eaLnBrk="1" fontAlgn="ctr" latinLnBrk="0" hangingPunct="1"/>
                      <a:r>
                        <a:rPr lang="es-CO" sz="1200" b="0" i="0" u="none" strike="noStrike" kern="1200" dirty="0" smtClean="0">
                          <a:solidFill>
                            <a:schemeClr val="tx1"/>
                          </a:solidFill>
                          <a:effectLst/>
                          <a:latin typeface="Zurich BT"/>
                          <a:ea typeface="+mn-ea"/>
                          <a:cs typeface="+mn-cs"/>
                        </a:rPr>
                        <a:t>Con corte a 31 de diciembre de 2018 la entidad apalancó $ 6539 MM correspondientes a $ 5.764 MM de cooperación nacional y $775 MM de internacional. Esto equivale al 114,5% de apalancamiento y a un 135% de cumplimiento de la meta.</a:t>
                      </a:r>
                      <a:endParaRPr lang="es-CO" sz="12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6940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
        <p:nvSpPr>
          <p:cNvPr id="11" name="Title 1"/>
          <p:cNvSpPr txBox="1">
            <a:spLocks/>
          </p:cNvSpPr>
          <p:nvPr/>
        </p:nvSpPr>
        <p:spPr>
          <a:xfrm>
            <a:off x="225245" y="6366290"/>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SOSTENIBILIDAD FINANCIERA</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26</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2 Tabla"/>
          <p:cNvGraphicFramePr>
            <a:graphicFrameLocks noGrp="1"/>
          </p:cNvGraphicFramePr>
          <p:nvPr>
            <p:extLst>
              <p:ext uri="{D42A27DB-BD31-4B8C-83A1-F6EECF244321}">
                <p14:modId xmlns:p14="http://schemas.microsoft.com/office/powerpoint/2010/main" val="3555727561"/>
              </p:ext>
            </p:extLst>
          </p:nvPr>
        </p:nvGraphicFramePr>
        <p:xfrm>
          <a:off x="410656" y="1309210"/>
          <a:ext cx="11520866" cy="3399267"/>
        </p:xfrm>
        <a:graphic>
          <a:graphicData uri="http://schemas.openxmlformats.org/drawingml/2006/table">
            <a:tbl>
              <a:tblPr/>
              <a:tblGrid>
                <a:gridCol w="1453430">
                  <a:extLst>
                    <a:ext uri="{9D8B030D-6E8A-4147-A177-3AD203B41FA5}">
                      <a16:colId xmlns:a16="http://schemas.microsoft.com/office/drawing/2014/main" val="20000"/>
                    </a:ext>
                  </a:extLst>
                </a:gridCol>
                <a:gridCol w="826183">
                  <a:extLst>
                    <a:ext uri="{9D8B030D-6E8A-4147-A177-3AD203B41FA5}">
                      <a16:colId xmlns:a16="http://schemas.microsoft.com/office/drawing/2014/main" val="20001"/>
                    </a:ext>
                  </a:extLst>
                </a:gridCol>
                <a:gridCol w="1037230">
                  <a:extLst>
                    <a:ext uri="{9D8B030D-6E8A-4147-A177-3AD203B41FA5}">
                      <a16:colId xmlns:a16="http://schemas.microsoft.com/office/drawing/2014/main" val="20002"/>
                    </a:ext>
                  </a:extLst>
                </a:gridCol>
                <a:gridCol w="982638">
                  <a:extLst>
                    <a:ext uri="{9D8B030D-6E8A-4147-A177-3AD203B41FA5}">
                      <a16:colId xmlns:a16="http://schemas.microsoft.com/office/drawing/2014/main" val="20003"/>
                    </a:ext>
                  </a:extLst>
                </a:gridCol>
                <a:gridCol w="941696">
                  <a:extLst>
                    <a:ext uri="{9D8B030D-6E8A-4147-A177-3AD203B41FA5}">
                      <a16:colId xmlns:a16="http://schemas.microsoft.com/office/drawing/2014/main" val="1947800299"/>
                    </a:ext>
                  </a:extLst>
                </a:gridCol>
                <a:gridCol w="764275">
                  <a:extLst>
                    <a:ext uri="{9D8B030D-6E8A-4147-A177-3AD203B41FA5}">
                      <a16:colId xmlns:a16="http://schemas.microsoft.com/office/drawing/2014/main" val="2862051061"/>
                    </a:ext>
                  </a:extLst>
                </a:gridCol>
                <a:gridCol w="791570">
                  <a:extLst>
                    <a:ext uri="{9D8B030D-6E8A-4147-A177-3AD203B41FA5}">
                      <a16:colId xmlns:a16="http://schemas.microsoft.com/office/drawing/2014/main" val="2649560103"/>
                    </a:ext>
                  </a:extLst>
                </a:gridCol>
                <a:gridCol w="682388">
                  <a:extLst>
                    <a:ext uri="{9D8B030D-6E8A-4147-A177-3AD203B41FA5}">
                      <a16:colId xmlns:a16="http://schemas.microsoft.com/office/drawing/2014/main" val="20004"/>
                    </a:ext>
                  </a:extLst>
                </a:gridCol>
                <a:gridCol w="968991">
                  <a:extLst>
                    <a:ext uri="{9D8B030D-6E8A-4147-A177-3AD203B41FA5}">
                      <a16:colId xmlns:a16="http://schemas.microsoft.com/office/drawing/2014/main" val="20005"/>
                    </a:ext>
                  </a:extLst>
                </a:gridCol>
                <a:gridCol w="3072465">
                  <a:extLst>
                    <a:ext uri="{9D8B030D-6E8A-4147-A177-3AD203B41FA5}">
                      <a16:colId xmlns:a16="http://schemas.microsoft.com/office/drawing/2014/main" val="20006"/>
                    </a:ext>
                  </a:extLst>
                </a:gridCol>
              </a:tblGrid>
              <a:tr h="749653">
                <a:tc>
                  <a:txBody>
                    <a:bodyPr/>
                    <a:lstStyle/>
                    <a:p>
                      <a:pPr algn="ctr" fontAlgn="ctr"/>
                      <a:r>
                        <a:rPr lang="es-CO" sz="1200" b="1" i="0" u="none" strike="noStrike" dirty="0" smtClean="0">
                          <a:solidFill>
                            <a:schemeClr val="bg1"/>
                          </a:solidFill>
                          <a:effectLst/>
                          <a:latin typeface="Zurich BT"/>
                        </a:rPr>
                        <a:t>Objetivo </a:t>
                      </a:r>
                      <a:r>
                        <a:rPr lang="es-CO" sz="1200" b="1" i="0" u="none" strike="noStrike" dirty="0" smtClean="0">
                          <a:solidFill>
                            <a:schemeClr val="bg1"/>
                          </a:solidFill>
                          <a:effectLst/>
                          <a:latin typeface="Zurich BT"/>
                        </a:rPr>
                        <a:t>2</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598737">
                <a:tc rowSpan="2">
                  <a:txBody>
                    <a:bodyPr/>
                    <a:lstStyle/>
                    <a:p>
                      <a:pPr algn="l" fontAlgn="ctr"/>
                      <a:r>
                        <a:rPr lang="es-CO" sz="1000" b="0" i="0" u="none" strike="noStrike" kern="1200" dirty="0" smtClean="0">
                          <a:solidFill>
                            <a:schemeClr val="tx1"/>
                          </a:solidFill>
                          <a:effectLst/>
                          <a:latin typeface="Zurich BT"/>
                          <a:ea typeface="+mn-ea"/>
                          <a:cs typeface="+mn-cs"/>
                        </a:rPr>
                        <a:t>Asegurar una gestión financiera eficiente que garantice la sostenibilidad del modelo de operación de la entidad </a:t>
                      </a:r>
                      <a:r>
                        <a:rPr lang="es-CO" sz="1000" b="0" i="0" u="none" strike="noStrike" dirty="0" smtClean="0">
                          <a:effectLst/>
                          <a:latin typeface="Zurich BT"/>
                        </a:rPr>
                        <a:t>. </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algn="l" defTabSz="609585" rtl="0" eaLnBrk="1" fontAlgn="ctr" latinLnBrk="0" hangingPunct="1"/>
                      <a:r>
                        <a:rPr lang="es-CO" sz="1000" b="0" i="0" u="none" strike="noStrike" kern="1200" dirty="0" smtClean="0">
                          <a:solidFill>
                            <a:schemeClr val="tx1"/>
                          </a:solidFill>
                          <a:effectLst/>
                          <a:latin typeface="Zurich BT"/>
                          <a:ea typeface="+mn-ea"/>
                          <a:cs typeface="+mn-cs"/>
                        </a:rPr>
                        <a:t>Monitorear la ejecución presupuestal de la entidad</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s-CO" sz="1000" b="0" i="0" u="none" strike="noStrike" kern="1200" dirty="0" smtClean="0">
                          <a:solidFill>
                            <a:schemeClr val="tx1"/>
                          </a:solidFill>
                          <a:effectLst/>
                          <a:latin typeface="Zurich BT"/>
                          <a:ea typeface="+mn-ea"/>
                          <a:cs typeface="+mn-cs"/>
                        </a:rPr>
                        <a:t>N.A.</a:t>
                      </a:r>
                      <a:r>
                        <a:rPr lang="es-CO" sz="1000" b="0" i="0" u="none" strike="noStrike" kern="1200" baseline="0" dirty="0" smtClean="0">
                          <a:solidFill>
                            <a:schemeClr val="tx1"/>
                          </a:solidFill>
                          <a:effectLst/>
                          <a:latin typeface="Zurich BT"/>
                          <a:ea typeface="+mn-ea"/>
                          <a:cs typeface="+mn-cs"/>
                        </a:rPr>
                        <a:t> (Funcionamiento)</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kern="1200" dirty="0" smtClean="0">
                          <a:solidFill>
                            <a:schemeClr val="tx1"/>
                          </a:solidFill>
                          <a:effectLst/>
                          <a:latin typeface="Zurich BT"/>
                          <a:ea typeface="+mn-ea"/>
                          <a:cs typeface="+mn-cs"/>
                        </a:rPr>
                        <a:t>Ejecución presupuestal (compromisos)</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94,76%</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97,6%</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99,55%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99,55%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99,36%</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fontAlgn="ctr"/>
                      <a:r>
                        <a:rPr lang="es-CO" sz="1000" b="0" i="0" u="none" strike="noStrike" kern="1200" dirty="0" smtClean="0">
                          <a:solidFill>
                            <a:schemeClr val="tx1"/>
                          </a:solidFill>
                          <a:effectLst/>
                          <a:latin typeface="Zurich BT"/>
                          <a:ea typeface="+mn-ea"/>
                          <a:cs typeface="+mn-cs"/>
                        </a:rPr>
                        <a:t>Con corte a Diciembre se comprometieron $19.743 millones que corresponden al 99.36% de los $19.743 millones de apropiación de la vigencia. La meta fue superada. El valor de la apropiación ya incluye el aplazamiento de $300 millones y la adición de $450 millones de gastos de personal. A pesar de que no se logro cumplir con la meta de 99.55, logramos la ejecución del 99.36% del total del presupuesto asignado.</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4111841"/>
                  </a:ext>
                </a:extLst>
              </a:tr>
              <a:tr h="1050877">
                <a:tc vMerge="1">
                  <a:txBody>
                    <a:bodyPr/>
                    <a:lstStyle/>
                    <a:p>
                      <a:pPr algn="l" fontAlgn="ctr"/>
                      <a:endParaRPr lang="es-CO" sz="15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marL="0" algn="l" defTabSz="609585" rtl="0" eaLnBrk="1" fontAlgn="ctr" latinLnBrk="0" hangingPunct="1"/>
                      <a:endParaRPr lang="es-CO" sz="15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es-CO" sz="15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kern="1200" dirty="0" smtClean="0">
                          <a:solidFill>
                            <a:schemeClr val="tx1"/>
                          </a:solidFill>
                          <a:effectLst/>
                          <a:latin typeface="Zurich BT"/>
                          <a:ea typeface="+mn-ea"/>
                          <a:cs typeface="+mn-cs"/>
                        </a:rPr>
                        <a:t>Ejecución presupuestal (Obligaciones)</a:t>
                      </a:r>
                    </a:p>
                    <a:p>
                      <a:pPr algn="l" fontAlgn="ct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90,6%</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96,5%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99,25%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99,25%</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609585" rtl="0" eaLnBrk="1" fontAlgn="ctr" latinLnBrk="0" hangingPunct="1"/>
                      <a:r>
                        <a:rPr lang="es-CO" sz="1500" b="1" i="0" u="none" strike="noStrike" kern="1200" dirty="0" smtClean="0">
                          <a:solidFill>
                            <a:schemeClr val="tx1"/>
                          </a:solidFill>
                          <a:effectLst/>
                          <a:latin typeface="Zurich BT"/>
                          <a:ea typeface="+mn-ea"/>
                          <a:cs typeface="+mn-cs"/>
                        </a:rPr>
                        <a:t>92,64%</a:t>
                      </a:r>
                      <a:endParaRPr lang="es-CO" sz="1500" b="1"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just" defTabSz="609585" rtl="0" eaLnBrk="1" fontAlgn="ctr" latinLnBrk="0" hangingPunct="1">
                        <a:lnSpc>
                          <a:spcPct val="100000"/>
                        </a:lnSpc>
                        <a:spcBef>
                          <a:spcPts val="0"/>
                        </a:spcBef>
                        <a:spcAft>
                          <a:spcPts val="0"/>
                        </a:spcAft>
                        <a:buClrTx/>
                        <a:buSzTx/>
                        <a:buFontTx/>
                        <a:buNone/>
                        <a:tabLst/>
                        <a:defRPr/>
                      </a:pPr>
                      <a:r>
                        <a:rPr lang="es-CO" sz="1000" b="0" i="0" u="none" strike="noStrike" kern="1200" dirty="0" smtClean="0">
                          <a:solidFill>
                            <a:schemeClr val="tx1"/>
                          </a:solidFill>
                          <a:effectLst/>
                          <a:latin typeface="Zurich BT"/>
                          <a:ea typeface="+mn-ea"/>
                          <a:cs typeface="+mn-cs"/>
                        </a:rPr>
                        <a:t>Con corte a diciembre se obligaron $18.408 millones que corresponden al 92.64% del total de la apropiación de la vigencia equivalente a $19.743(Ya se incluye el aplazamiento de recursos de 300 millones y la adición por $450 de gastos de personal).</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8125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3648" y="6237027"/>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p:cNvSpPr txBox="1">
            <a:spLocks/>
          </p:cNvSpPr>
          <p:nvPr/>
        </p:nvSpPr>
        <p:spPr>
          <a:xfrm>
            <a:off x="252675" y="6368686"/>
            <a:ext cx="6621337" cy="35396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s-CO" sz="1600" b="1" dirty="0" smtClean="0">
                <a:solidFill>
                  <a:prstClr val="black"/>
                </a:solidFill>
                <a:latin typeface="Arial" panose="020B0604020202020204" pitchFamily="34" charset="0"/>
                <a:ea typeface="Verdana" panose="020B0604030504040204" pitchFamily="34" charset="0"/>
                <a:cs typeface="Arial" panose="020B0604020202020204" pitchFamily="34" charset="0"/>
              </a:rPr>
              <a:t>PERSPECTIVA COMUNIDAD Y MEDIO AMBIENTE</a:t>
            </a:r>
            <a:endParaRPr lang="en-US" sz="1600" b="1"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Marcador de número de diapositiva 3"/>
          <p:cNvSpPr>
            <a:spLocks noGrp="1"/>
          </p:cNvSpPr>
          <p:nvPr>
            <p:ph type="sldNum" sz="quarter" idx="11"/>
          </p:nvPr>
        </p:nvSpPr>
        <p:spPr>
          <a:xfrm>
            <a:off x="4091832" y="7481437"/>
            <a:ext cx="2540000" cy="243416"/>
          </a:xfrm>
        </p:spPr>
        <p:txBody>
          <a:bodyPr/>
          <a:lstStyle/>
          <a:p>
            <a:pPr defTabSz="609585"/>
            <a:fld id="{62EB0CAE-3758-4FF7-8802-9AE68CB0810F}" type="slidenum">
              <a:rPr lang="es-CO" altLang="es-ES" sz="1867">
                <a:solidFill>
                  <a:prstClr val="black"/>
                </a:solidFill>
                <a:latin typeface="Calibri"/>
              </a:rPr>
              <a:pPr defTabSz="609585"/>
              <a:t>27</a:t>
            </a:fld>
            <a:endParaRPr lang="es-CO" altLang="es-ES" sz="1867">
              <a:solidFill>
                <a:prstClr val="black"/>
              </a:solidFill>
              <a:latin typeface="Calibri"/>
            </a:endParaRPr>
          </a:p>
        </p:txBody>
      </p:sp>
      <p:sp>
        <p:nvSpPr>
          <p:cNvPr id="32" name="Line 41"/>
          <p:cNvSpPr>
            <a:spLocks noChangeShapeType="1"/>
          </p:cNvSpPr>
          <p:nvPr/>
        </p:nvSpPr>
        <p:spPr bwMode="auto">
          <a:xfrm>
            <a:off x="2045016" y="7331153"/>
            <a:ext cx="4603749" cy="211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es-ES" sz="1867">
              <a:solidFill>
                <a:prstClr val="black"/>
              </a:solidFill>
              <a:latin typeface="Calibri"/>
            </a:endParaRPr>
          </a:p>
        </p:txBody>
      </p:sp>
      <p:cxnSp>
        <p:nvCxnSpPr>
          <p:cNvPr id="8" name="Conector recto 7"/>
          <p:cNvCxnSpPr/>
          <p:nvPr/>
        </p:nvCxnSpPr>
        <p:spPr>
          <a:xfrm>
            <a:off x="657048" y="125390"/>
            <a:ext cx="1116124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2 Tabla"/>
          <p:cNvGraphicFramePr>
            <a:graphicFrameLocks noGrp="1"/>
          </p:cNvGraphicFramePr>
          <p:nvPr>
            <p:extLst>
              <p:ext uri="{D42A27DB-BD31-4B8C-83A1-F6EECF244321}">
                <p14:modId xmlns:p14="http://schemas.microsoft.com/office/powerpoint/2010/main" val="1118412096"/>
              </p:ext>
            </p:extLst>
          </p:nvPr>
        </p:nvGraphicFramePr>
        <p:xfrm>
          <a:off x="252675" y="148759"/>
          <a:ext cx="11679898" cy="5806319"/>
        </p:xfrm>
        <a:graphic>
          <a:graphicData uri="http://schemas.openxmlformats.org/drawingml/2006/table">
            <a:tbl>
              <a:tblPr/>
              <a:tblGrid>
                <a:gridCol w="1109633">
                  <a:extLst>
                    <a:ext uri="{9D8B030D-6E8A-4147-A177-3AD203B41FA5}">
                      <a16:colId xmlns:a16="http://schemas.microsoft.com/office/drawing/2014/main" val="20000"/>
                    </a:ext>
                  </a:extLst>
                </a:gridCol>
                <a:gridCol w="846161">
                  <a:extLst>
                    <a:ext uri="{9D8B030D-6E8A-4147-A177-3AD203B41FA5}">
                      <a16:colId xmlns:a16="http://schemas.microsoft.com/office/drawing/2014/main" val="20001"/>
                    </a:ext>
                  </a:extLst>
                </a:gridCol>
                <a:gridCol w="982639">
                  <a:extLst>
                    <a:ext uri="{9D8B030D-6E8A-4147-A177-3AD203B41FA5}">
                      <a16:colId xmlns:a16="http://schemas.microsoft.com/office/drawing/2014/main" val="20002"/>
                    </a:ext>
                  </a:extLst>
                </a:gridCol>
                <a:gridCol w="1323833">
                  <a:extLst>
                    <a:ext uri="{9D8B030D-6E8A-4147-A177-3AD203B41FA5}">
                      <a16:colId xmlns:a16="http://schemas.microsoft.com/office/drawing/2014/main" val="20003"/>
                    </a:ext>
                  </a:extLst>
                </a:gridCol>
                <a:gridCol w="982638">
                  <a:extLst>
                    <a:ext uri="{9D8B030D-6E8A-4147-A177-3AD203B41FA5}">
                      <a16:colId xmlns:a16="http://schemas.microsoft.com/office/drawing/2014/main" val="2317902819"/>
                    </a:ext>
                  </a:extLst>
                </a:gridCol>
                <a:gridCol w="750627">
                  <a:extLst>
                    <a:ext uri="{9D8B030D-6E8A-4147-A177-3AD203B41FA5}">
                      <a16:colId xmlns:a16="http://schemas.microsoft.com/office/drawing/2014/main" val="5213645"/>
                    </a:ext>
                  </a:extLst>
                </a:gridCol>
                <a:gridCol w="941696">
                  <a:extLst>
                    <a:ext uri="{9D8B030D-6E8A-4147-A177-3AD203B41FA5}">
                      <a16:colId xmlns:a16="http://schemas.microsoft.com/office/drawing/2014/main" val="2691241785"/>
                    </a:ext>
                  </a:extLst>
                </a:gridCol>
                <a:gridCol w="818866">
                  <a:extLst>
                    <a:ext uri="{9D8B030D-6E8A-4147-A177-3AD203B41FA5}">
                      <a16:colId xmlns:a16="http://schemas.microsoft.com/office/drawing/2014/main" val="20004"/>
                    </a:ext>
                  </a:extLst>
                </a:gridCol>
                <a:gridCol w="791570">
                  <a:extLst>
                    <a:ext uri="{9D8B030D-6E8A-4147-A177-3AD203B41FA5}">
                      <a16:colId xmlns:a16="http://schemas.microsoft.com/office/drawing/2014/main" val="20005"/>
                    </a:ext>
                  </a:extLst>
                </a:gridCol>
                <a:gridCol w="3132235">
                  <a:extLst>
                    <a:ext uri="{9D8B030D-6E8A-4147-A177-3AD203B41FA5}">
                      <a16:colId xmlns:a16="http://schemas.microsoft.com/office/drawing/2014/main" val="20006"/>
                    </a:ext>
                  </a:extLst>
                </a:gridCol>
              </a:tblGrid>
              <a:tr h="509483">
                <a:tc>
                  <a:txBody>
                    <a:bodyPr/>
                    <a:lstStyle/>
                    <a:p>
                      <a:pPr algn="ctr" fontAlgn="ctr"/>
                      <a:r>
                        <a:rPr lang="es-CO" sz="1200" b="1" i="0" u="none" strike="noStrike" dirty="0" smtClean="0">
                          <a:solidFill>
                            <a:schemeClr val="bg1"/>
                          </a:solidFill>
                          <a:effectLst/>
                          <a:latin typeface="Zurich BT"/>
                        </a:rPr>
                        <a:t>Objetivo </a:t>
                      </a:r>
                      <a:r>
                        <a:rPr lang="es-CO" sz="1200" b="1" i="0" u="none" strike="noStrike" dirty="0" smtClean="0">
                          <a:solidFill>
                            <a:schemeClr val="bg1"/>
                          </a:solidFill>
                          <a:effectLst/>
                          <a:latin typeface="Zurich BT"/>
                        </a:rPr>
                        <a:t>1</a:t>
                      </a:r>
                      <a:endParaRPr lang="es-CO" sz="1200" b="1" i="0" u="none" strike="noStrike" dirty="0">
                        <a:solidFill>
                          <a:schemeClr val="bg1"/>
                        </a:solidFill>
                        <a:effectLst/>
                        <a:latin typeface="Zurich B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Programa</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Proyecto</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a:solidFill>
                            <a:schemeClr val="bg1"/>
                          </a:solidFill>
                          <a:effectLst/>
                          <a:latin typeface="Zurich BT"/>
                        </a:rPr>
                        <a:t>Indicador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 2015</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 2016</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609585" rtl="0" eaLnBrk="1" fontAlgn="ctr" latinLnBrk="0" hangingPunct="1">
                        <a:lnSpc>
                          <a:spcPct val="100000"/>
                        </a:lnSpc>
                        <a:spcBef>
                          <a:spcPts val="0"/>
                        </a:spcBef>
                        <a:spcAft>
                          <a:spcPts val="0"/>
                        </a:spcAft>
                        <a:buClrTx/>
                        <a:buSzTx/>
                        <a:buFontTx/>
                        <a:buNone/>
                        <a:tabLst/>
                        <a:defRPr/>
                      </a:pP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2017</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Meta </a:t>
                      </a:r>
                    </a:p>
                    <a:p>
                      <a:pPr algn="ctr" fontAlgn="ct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Resultado</a:t>
                      </a:r>
                      <a:r>
                        <a:rPr lang="es-CO" sz="1200" b="1" i="0" u="none" strike="noStrike" baseline="0" dirty="0" smtClean="0">
                          <a:solidFill>
                            <a:schemeClr val="bg1"/>
                          </a:solidFill>
                          <a:effectLst/>
                          <a:latin typeface="Zurich BT"/>
                        </a:rPr>
                        <a:t>  </a:t>
                      </a:r>
                      <a:r>
                        <a:rPr lang="es-CO" sz="1200" b="1" i="0" u="none" strike="noStrike" dirty="0" smtClean="0">
                          <a:solidFill>
                            <a:schemeClr val="bg1"/>
                          </a:solidFill>
                          <a:effectLst/>
                          <a:latin typeface="Zurich BT"/>
                        </a:rPr>
                        <a:t>2018</a:t>
                      </a:r>
                      <a:endParaRPr lang="es-CO" sz="1200" b="1" i="0" u="none" strike="noStrike" dirty="0">
                        <a:solidFill>
                          <a:schemeClr val="bg1"/>
                        </a:solidFill>
                        <a:effectLst/>
                        <a:latin typeface="Zurich B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200" b="1" i="0" u="none" strike="noStrike" dirty="0" smtClean="0">
                          <a:solidFill>
                            <a:schemeClr val="bg1"/>
                          </a:solidFill>
                          <a:effectLst/>
                          <a:latin typeface="Zurich BT"/>
                        </a:rPr>
                        <a:t>Observación</a:t>
                      </a:r>
                      <a:endParaRPr lang="es-CO" sz="1200" b="1" i="0" u="none" strike="noStrike" dirty="0">
                        <a:solidFill>
                          <a:schemeClr val="bg1"/>
                        </a:solidFill>
                        <a:effectLst/>
                        <a:latin typeface="Zurich BT"/>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182036">
                <a:tc rowSpan="2">
                  <a:txBody>
                    <a:bodyPr/>
                    <a:lstStyle/>
                    <a:p>
                      <a:pPr algn="l" fontAlgn="ctr"/>
                      <a:r>
                        <a:rPr lang="es-CO" sz="1000" b="0" i="0" u="none" strike="noStrike" dirty="0">
                          <a:effectLst/>
                          <a:latin typeface="Zurich BT"/>
                        </a:rPr>
                        <a:t>Promover el manejo adecuado de los recursos naturales y materias primas, para contribuir a la sostenibilidad ambiental y preservación de los oficios en las comunidades artesanas.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Gestionar los impactos ambientales de la operación de ADC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Fortalecimiento del modelo de gestión y buen gobierno de Artesanías de Colombia a nivel nacional</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Nivel de cumplimiento del Plan Institucional de Gestión Ambiental </a:t>
                      </a:r>
                      <a:r>
                        <a:rPr lang="es-CO" sz="1000" b="0" i="0" u="none" strike="noStrike" dirty="0" smtClean="0">
                          <a:effectLst/>
                          <a:latin typeface="Zurich BT"/>
                        </a:rPr>
                        <a:t>(PIGA)</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a:effectLst/>
                          <a:latin typeface="Zurich B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97,2%</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A Q4 El avance obtenido en la implementación del PIGA es del 97,2%, con porcentajes de avances en 35 de las 36 actividades formuladas. La actividad no ejecutada corresponde a la instalación de canecas de colecta selectiva por áreas en la sede principal de la entidad, que por cuestiones presupuestales no pudo ser implementada.</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03864">
                <a:tc vMerge="1">
                  <a:txBody>
                    <a:bodyPr/>
                    <a:lstStyle/>
                    <a:p>
                      <a:endParaRPr lang="es-CO"/>
                    </a:p>
                  </a:txBody>
                  <a:tcPr/>
                </a:tc>
                <a:tc>
                  <a:txBody>
                    <a:bodyPr/>
                    <a:lstStyle/>
                    <a:p>
                      <a:pPr algn="l" fontAlgn="ctr"/>
                      <a:r>
                        <a:rPr lang="es-CO" sz="1000" b="0" i="0" u="none" strike="noStrike" dirty="0">
                          <a:effectLst/>
                          <a:latin typeface="Zurich BT"/>
                        </a:rPr>
                        <a:t>Gestión Ambiental en la producción </a:t>
                      </a:r>
                      <a:br>
                        <a:rPr lang="es-CO" sz="1000" b="0" i="0" u="none" strike="noStrike" dirty="0">
                          <a:effectLst/>
                          <a:latin typeface="Zurich BT"/>
                        </a:rPr>
                      </a:b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O" sz="1000" b="0" i="0" u="none" strike="noStrike" dirty="0" smtClean="0">
                          <a:effectLst/>
                          <a:latin typeface="Zurich BT"/>
                        </a:rPr>
                        <a:t>Apoyo y fortalecimiento del sector artesanal en Colombia</a:t>
                      </a:r>
                      <a:endParaRPr lang="es-CO" sz="1000" b="0"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effectLst/>
                          <a:latin typeface="Zurich BT"/>
                        </a:rPr>
                        <a:t>Comunidades u oficios atendidos (Gestión ambiental en la producción)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smtClean="0">
                          <a:effectLst/>
                          <a:latin typeface="Zurich BT"/>
                        </a:rPr>
                        <a:t>100%</a:t>
                      </a:r>
                      <a:endParaRPr lang="es-CO" sz="1500" b="1" i="0" u="none" strike="noStrike" dirty="0">
                        <a:effectLst/>
                        <a:latin typeface="Zurich B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a:effectLst/>
                          <a:latin typeface="Zurich B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1500" b="1" i="0" u="none" strike="noStrike" dirty="0">
                          <a:effectLst/>
                          <a:latin typeface="Zurich B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A Q4 12 comunidades atendidas en las comunidades de: </a:t>
                      </a:r>
                    </a:p>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 </a:t>
                      </a:r>
                      <a:r>
                        <a:rPr lang="es-CO" sz="1000" b="0" i="0" u="none" strike="noStrike" kern="1200" dirty="0" err="1" smtClean="0">
                          <a:solidFill>
                            <a:schemeClr val="tx1"/>
                          </a:solidFill>
                          <a:effectLst/>
                          <a:latin typeface="Zurich BT"/>
                          <a:ea typeface="+mn-ea"/>
                          <a:cs typeface="+mn-cs"/>
                        </a:rPr>
                        <a:t>Sativánorte</a:t>
                      </a:r>
                      <a:r>
                        <a:rPr lang="es-CO" sz="1000" b="0" i="0" u="none" strike="noStrike" kern="1200" dirty="0" smtClean="0">
                          <a:solidFill>
                            <a:schemeClr val="tx1"/>
                          </a:solidFill>
                          <a:effectLst/>
                          <a:latin typeface="Zurich BT"/>
                          <a:ea typeface="+mn-ea"/>
                          <a:cs typeface="+mn-cs"/>
                        </a:rPr>
                        <a:t> (</a:t>
                      </a:r>
                      <a:r>
                        <a:rPr lang="es-CO" sz="1000" b="0" i="0" u="none" strike="noStrike" kern="1200" dirty="0" err="1" smtClean="0">
                          <a:solidFill>
                            <a:schemeClr val="tx1"/>
                          </a:solidFill>
                          <a:effectLst/>
                          <a:latin typeface="Zurich BT"/>
                          <a:ea typeface="+mn-ea"/>
                          <a:cs typeface="+mn-cs"/>
                        </a:rPr>
                        <a:t>boyacá</a:t>
                      </a:r>
                      <a:r>
                        <a:rPr lang="es-CO" sz="1000" b="0" i="0" u="none" strike="noStrike" kern="1200" dirty="0" smtClean="0">
                          <a:solidFill>
                            <a:schemeClr val="tx1"/>
                          </a:solidFill>
                          <a:effectLst/>
                          <a:latin typeface="Zurich BT"/>
                          <a:ea typeface="+mn-ea"/>
                          <a:cs typeface="+mn-cs"/>
                        </a:rPr>
                        <a:t>), San Antonio de Palmito (Sucre); </a:t>
                      </a:r>
                      <a:r>
                        <a:rPr lang="es-CO" sz="1000" b="0" i="0" u="none" strike="noStrike" kern="1200" dirty="0" err="1" smtClean="0">
                          <a:solidFill>
                            <a:schemeClr val="tx1"/>
                          </a:solidFill>
                          <a:effectLst/>
                          <a:latin typeface="Zurich BT"/>
                          <a:ea typeface="+mn-ea"/>
                          <a:cs typeface="+mn-cs"/>
                        </a:rPr>
                        <a:t>Tuchín</a:t>
                      </a:r>
                      <a:r>
                        <a:rPr lang="es-CO" sz="1000" b="0" i="0" u="none" strike="noStrike" kern="1200" dirty="0" smtClean="0">
                          <a:solidFill>
                            <a:schemeClr val="tx1"/>
                          </a:solidFill>
                          <a:effectLst/>
                          <a:latin typeface="Zurich BT"/>
                          <a:ea typeface="+mn-ea"/>
                          <a:cs typeface="+mn-cs"/>
                        </a:rPr>
                        <a:t> y San </a:t>
                      </a:r>
                      <a:r>
                        <a:rPr lang="es-CO" sz="1000" b="0" i="0" u="none" strike="noStrike" kern="1200" dirty="0" err="1" smtClean="0">
                          <a:solidFill>
                            <a:schemeClr val="tx1"/>
                          </a:solidFill>
                          <a:effectLst/>
                          <a:latin typeface="Zurich BT"/>
                          <a:ea typeface="+mn-ea"/>
                          <a:cs typeface="+mn-cs"/>
                        </a:rPr>
                        <a:t>Andres</a:t>
                      </a:r>
                      <a:r>
                        <a:rPr lang="es-CO" sz="1000" b="0" i="0" u="none" strike="noStrike" kern="1200" dirty="0" smtClean="0">
                          <a:solidFill>
                            <a:schemeClr val="tx1"/>
                          </a:solidFill>
                          <a:effectLst/>
                          <a:latin typeface="Zurich BT"/>
                          <a:ea typeface="+mn-ea"/>
                          <a:cs typeface="+mn-cs"/>
                        </a:rPr>
                        <a:t> de Sotavento (Córdoba); </a:t>
                      </a:r>
                      <a:r>
                        <a:rPr lang="es-CO" sz="1000" b="0" i="0" u="none" strike="noStrike" kern="1200" dirty="0" err="1" smtClean="0">
                          <a:solidFill>
                            <a:schemeClr val="tx1"/>
                          </a:solidFill>
                          <a:effectLst/>
                          <a:latin typeface="Zurich BT"/>
                          <a:ea typeface="+mn-ea"/>
                          <a:cs typeface="+mn-cs"/>
                        </a:rPr>
                        <a:t>Chimichagua</a:t>
                      </a:r>
                      <a:r>
                        <a:rPr lang="es-CO" sz="1000" b="0" i="0" u="none" strike="noStrike" kern="1200" dirty="0" smtClean="0">
                          <a:solidFill>
                            <a:schemeClr val="tx1"/>
                          </a:solidFill>
                          <a:effectLst/>
                          <a:latin typeface="Zurich BT"/>
                          <a:ea typeface="+mn-ea"/>
                          <a:cs typeface="+mn-cs"/>
                        </a:rPr>
                        <a:t> (Cesar) en temas de acompañamiento en la solicitud de tramites de legalidad de materias primas.</a:t>
                      </a:r>
                    </a:p>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 Colón (Nariño), seguimiento, monitoreo y asistencia técnica de 20 parcelas implementadas a finales del año 2016 en las que con la utilización de las buenas prácticas agrícolas y respeto al medio</a:t>
                      </a:r>
                    </a:p>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ambiente se mejoró la calidad, cantidad de oferta de la paja toquilla.</a:t>
                      </a:r>
                    </a:p>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 Aguadas (Caldas) implementación técnica dirigida al mejoramiento de las características físicas de la fibra de iraca (orillo y </a:t>
                      </a:r>
                      <a:r>
                        <a:rPr lang="es-CO" sz="1000" b="0" i="0" u="none" strike="noStrike" kern="1200" dirty="0" err="1" smtClean="0">
                          <a:solidFill>
                            <a:schemeClr val="tx1"/>
                          </a:solidFill>
                          <a:effectLst/>
                          <a:latin typeface="Zurich BT"/>
                          <a:ea typeface="+mn-ea"/>
                          <a:cs typeface="+mn-cs"/>
                        </a:rPr>
                        <a:t>ripidiado</a:t>
                      </a:r>
                      <a:r>
                        <a:rPr lang="es-CO" sz="1000" b="0" i="0" u="none" strike="noStrike" kern="1200" dirty="0" smtClean="0">
                          <a:solidFill>
                            <a:schemeClr val="tx1"/>
                          </a:solidFill>
                          <a:effectLst/>
                          <a:latin typeface="Zurich BT"/>
                          <a:ea typeface="+mn-ea"/>
                          <a:cs typeface="+mn-cs"/>
                        </a:rPr>
                        <a:t>)considerada como subproducto en el oficio de tejeduría, con el fin de optimizar su  el aprovechamiento. Desarrollo de productos.</a:t>
                      </a:r>
                    </a:p>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 Grupo Artesanal Amuche de la etnia </a:t>
                      </a:r>
                      <a:r>
                        <a:rPr lang="es-CO" sz="1000" b="0" i="0" u="none" strike="noStrike" kern="1200" dirty="0" err="1" smtClean="0">
                          <a:solidFill>
                            <a:schemeClr val="tx1"/>
                          </a:solidFill>
                          <a:effectLst/>
                          <a:latin typeface="Zurich BT"/>
                          <a:ea typeface="+mn-ea"/>
                          <a:cs typeface="+mn-cs"/>
                        </a:rPr>
                        <a:t>Wayuú</a:t>
                      </a:r>
                      <a:r>
                        <a:rPr lang="es-CO" sz="1000" b="0" i="0" u="none" strike="noStrike" kern="1200" dirty="0" smtClean="0">
                          <a:solidFill>
                            <a:schemeClr val="tx1"/>
                          </a:solidFill>
                          <a:effectLst/>
                          <a:latin typeface="Zurich BT"/>
                          <a:ea typeface="+mn-ea"/>
                          <a:cs typeface="+mn-cs"/>
                        </a:rPr>
                        <a:t> (La Guajira) implementación tecnológica para el mejoramiento de los procesos de preparación de la materia prima y quema</a:t>
                      </a:r>
                    </a:p>
                    <a:p>
                      <a:pPr marL="0" algn="just" defTabSz="609585" rtl="0" eaLnBrk="1" fontAlgn="ctr" latinLnBrk="0" hangingPunct="1"/>
                      <a:r>
                        <a:rPr lang="es-CO" sz="1000" b="0" i="0" u="none" strike="noStrike" kern="1200" dirty="0" smtClean="0">
                          <a:solidFill>
                            <a:schemeClr val="tx1"/>
                          </a:solidFill>
                          <a:effectLst/>
                          <a:latin typeface="Zurich BT"/>
                          <a:ea typeface="+mn-ea"/>
                          <a:cs typeface="+mn-cs"/>
                        </a:rPr>
                        <a:t>-Comunidades </a:t>
                      </a:r>
                      <a:r>
                        <a:rPr lang="es-CO" sz="1000" b="0" i="0" u="none" strike="noStrike" kern="1200" dirty="0" err="1" smtClean="0">
                          <a:solidFill>
                            <a:schemeClr val="tx1"/>
                          </a:solidFill>
                          <a:effectLst/>
                          <a:latin typeface="Zurich BT"/>
                          <a:ea typeface="+mn-ea"/>
                          <a:cs typeface="+mn-cs"/>
                        </a:rPr>
                        <a:t>Wayyu</a:t>
                      </a:r>
                      <a:r>
                        <a:rPr lang="es-CO" sz="1000" b="0" i="0" u="none" strike="noStrike" kern="1200" dirty="0" smtClean="0">
                          <a:solidFill>
                            <a:schemeClr val="tx1"/>
                          </a:solidFill>
                          <a:effectLst/>
                          <a:latin typeface="Zurich BT"/>
                          <a:ea typeface="+mn-ea"/>
                          <a:cs typeface="+mn-cs"/>
                        </a:rPr>
                        <a:t>: </a:t>
                      </a:r>
                      <a:r>
                        <a:rPr lang="es-CO" sz="1000" b="0" i="0" u="none" strike="noStrike" kern="1200" dirty="0" err="1" smtClean="0">
                          <a:solidFill>
                            <a:schemeClr val="tx1"/>
                          </a:solidFill>
                          <a:effectLst/>
                          <a:latin typeface="Zurich BT"/>
                          <a:ea typeface="+mn-ea"/>
                          <a:cs typeface="+mn-cs"/>
                        </a:rPr>
                        <a:t>Asoawpro</a:t>
                      </a:r>
                      <a:r>
                        <a:rPr lang="es-CO" sz="1000" b="0" i="0" u="none" strike="noStrike" kern="1200" dirty="0" smtClean="0">
                          <a:solidFill>
                            <a:schemeClr val="tx1"/>
                          </a:solidFill>
                          <a:effectLst/>
                          <a:latin typeface="Zurich BT"/>
                          <a:ea typeface="+mn-ea"/>
                          <a:cs typeface="+mn-cs"/>
                        </a:rPr>
                        <a:t>, Cerro de </a:t>
                      </a:r>
                      <a:r>
                        <a:rPr lang="es-CO" sz="1000" b="0" i="0" u="none" strike="noStrike" kern="1200" dirty="0" err="1" smtClean="0">
                          <a:solidFill>
                            <a:schemeClr val="tx1"/>
                          </a:solidFill>
                          <a:effectLst/>
                          <a:latin typeface="Zurich BT"/>
                          <a:ea typeface="+mn-ea"/>
                          <a:cs typeface="+mn-cs"/>
                        </a:rPr>
                        <a:t>Hatonuevo</a:t>
                      </a:r>
                      <a:r>
                        <a:rPr lang="es-CO" sz="1000" b="0" i="0" u="none" strike="noStrike" kern="1200" dirty="0" smtClean="0">
                          <a:solidFill>
                            <a:schemeClr val="tx1"/>
                          </a:solidFill>
                          <a:effectLst/>
                          <a:latin typeface="Zurich BT"/>
                          <a:ea typeface="+mn-ea"/>
                          <a:cs typeface="+mn-cs"/>
                        </a:rPr>
                        <a:t>, </a:t>
                      </a:r>
                      <a:r>
                        <a:rPr lang="es-CO" sz="1000" b="0" i="0" u="none" strike="noStrike" kern="1200" dirty="0" err="1" smtClean="0">
                          <a:solidFill>
                            <a:schemeClr val="tx1"/>
                          </a:solidFill>
                          <a:effectLst/>
                          <a:latin typeface="Zurich BT"/>
                          <a:ea typeface="+mn-ea"/>
                          <a:cs typeface="+mn-cs"/>
                        </a:rPr>
                        <a:t>Julimakal</a:t>
                      </a:r>
                      <a:r>
                        <a:rPr lang="es-CO" sz="1000" b="0" i="0" u="none" strike="noStrike" kern="1200" dirty="0" smtClean="0">
                          <a:solidFill>
                            <a:schemeClr val="tx1"/>
                          </a:solidFill>
                          <a:effectLst/>
                          <a:latin typeface="Zurich BT"/>
                          <a:ea typeface="+mn-ea"/>
                          <a:cs typeface="+mn-cs"/>
                        </a:rPr>
                        <a:t>, </a:t>
                      </a:r>
                      <a:r>
                        <a:rPr lang="es-CO" sz="1000" b="0" i="0" u="none" strike="noStrike" kern="1200" dirty="0" err="1" smtClean="0">
                          <a:solidFill>
                            <a:schemeClr val="tx1"/>
                          </a:solidFill>
                          <a:effectLst/>
                          <a:latin typeface="Zurich BT"/>
                          <a:ea typeface="+mn-ea"/>
                          <a:cs typeface="+mn-cs"/>
                        </a:rPr>
                        <a:t>Rirritana</a:t>
                      </a:r>
                      <a:r>
                        <a:rPr lang="es-CO" sz="1000" b="0" i="0" u="none" strike="noStrike" kern="1200" dirty="0" smtClean="0">
                          <a:solidFill>
                            <a:schemeClr val="tx1"/>
                          </a:solidFill>
                          <a:effectLst/>
                          <a:latin typeface="Zurich BT"/>
                          <a:ea typeface="+mn-ea"/>
                          <a:cs typeface="+mn-cs"/>
                        </a:rPr>
                        <a:t>, </a:t>
                      </a:r>
                      <a:r>
                        <a:rPr lang="es-CO" sz="1000" b="0" i="0" u="none" strike="noStrike" kern="1200" dirty="0" err="1" smtClean="0">
                          <a:solidFill>
                            <a:schemeClr val="tx1"/>
                          </a:solidFill>
                          <a:effectLst/>
                          <a:latin typeface="Zurich BT"/>
                          <a:ea typeface="+mn-ea"/>
                          <a:cs typeface="+mn-cs"/>
                        </a:rPr>
                        <a:t>Trupio</a:t>
                      </a:r>
                      <a:r>
                        <a:rPr lang="es-CO" sz="1000" b="0" i="0" u="none" strike="noStrike" kern="1200" dirty="0" smtClean="0">
                          <a:solidFill>
                            <a:schemeClr val="tx1"/>
                          </a:solidFill>
                          <a:effectLst/>
                          <a:latin typeface="Zurich BT"/>
                          <a:ea typeface="+mn-ea"/>
                          <a:cs typeface="+mn-cs"/>
                        </a:rPr>
                        <a:t> Gacho  y </a:t>
                      </a:r>
                      <a:r>
                        <a:rPr lang="es-CO" sz="1000" b="0" i="0" u="none" strike="noStrike" kern="1200" dirty="0" err="1" smtClean="0">
                          <a:solidFill>
                            <a:schemeClr val="tx1"/>
                          </a:solidFill>
                          <a:effectLst/>
                          <a:latin typeface="Zurich BT"/>
                          <a:ea typeface="+mn-ea"/>
                          <a:cs typeface="+mn-cs"/>
                        </a:rPr>
                        <a:t>Warrarat</a:t>
                      </a:r>
                      <a:r>
                        <a:rPr lang="es-CO" sz="1000" b="0" i="0" u="none" strike="noStrike" kern="1200" dirty="0" smtClean="0">
                          <a:solidFill>
                            <a:schemeClr val="tx1"/>
                          </a:solidFill>
                          <a:effectLst/>
                          <a:latin typeface="Zurich BT"/>
                          <a:ea typeface="+mn-ea"/>
                          <a:cs typeface="+mn-cs"/>
                        </a:rPr>
                        <a:t> (La Guajira) en las que se realizaron diagnósticos de oficio para identificar necesidades y oportunidades de mejora a lo largo del proceso productivo.</a:t>
                      </a:r>
                      <a:endParaRPr lang="es-CO" sz="1000" b="0" i="0" u="none" strike="noStrike" kern="1200" dirty="0">
                        <a:solidFill>
                          <a:schemeClr val="tx1"/>
                        </a:solidFill>
                        <a:effectLst/>
                        <a:latin typeface="Zurich BT"/>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3" name="Imagen 12"/>
          <p:cNvPicPr>
            <a:picLocks noChangeAspect="1"/>
          </p:cNvPicPr>
          <p:nvPr/>
        </p:nvPicPr>
        <p:blipFill>
          <a:blip r:embed="rId3"/>
          <a:stretch>
            <a:fillRect/>
          </a:stretch>
        </p:blipFill>
        <p:spPr>
          <a:xfrm>
            <a:off x="7614669" y="6221350"/>
            <a:ext cx="3085173" cy="687829"/>
          </a:xfrm>
          <a:prstGeom prst="rect">
            <a:avLst/>
          </a:prstGeom>
        </p:spPr>
      </p:pic>
      <p:pic>
        <p:nvPicPr>
          <p:cNvPr id="14" name="Imagen 13"/>
          <p:cNvPicPr>
            <a:picLocks noChangeAspect="1"/>
          </p:cNvPicPr>
          <p:nvPr/>
        </p:nvPicPr>
        <p:blipFill>
          <a:blip r:embed="rId4"/>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99574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000" b="1" dirty="0" smtClean="0">
                <a:solidFill>
                  <a:schemeClr val="bg1"/>
                </a:solidFill>
                <a:latin typeface="Arial" panose="020B0604020202020204" pitchFamily="34" charset="0"/>
                <a:cs typeface="Arial" panose="020B0604020202020204" pitchFamily="34" charset="0"/>
              </a:rPr>
              <a:t>MARCO ESTRATÉGICO </a:t>
            </a:r>
            <a:endParaRPr lang="es-ES" sz="3000" b="1" dirty="0">
              <a:solidFill>
                <a:schemeClr val="bg1"/>
              </a:solidFill>
              <a:latin typeface="Arial" panose="020B0604020202020204" pitchFamily="34" charset="0"/>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algn="just"/>
            <a:r>
              <a:rPr lang="es-CO" sz="2400" dirty="0" smtClean="0">
                <a:solidFill>
                  <a:schemeClr val="bg1"/>
                </a:solidFill>
                <a:latin typeface="Arial" panose="020B0604020202020204" pitchFamily="34" charset="0"/>
                <a:cs typeface="Arial" panose="020B0604020202020204" pitchFamily="34" charset="0"/>
              </a:rPr>
              <a:t>Contexto organizacional</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Misión</a:t>
            </a:r>
          </a:p>
          <a:p>
            <a:pPr algn="just"/>
            <a:r>
              <a:rPr lang="es-CO" sz="2400" dirty="0" smtClean="0">
                <a:solidFill>
                  <a:schemeClr val="bg1">
                    <a:lumMod val="50000"/>
                  </a:schemeClr>
                </a:solidFill>
                <a:latin typeface="Arial" panose="020B0604020202020204" pitchFamily="34" charset="0"/>
                <a:cs typeface="Arial" panose="020B0604020202020204" pitchFamily="34" charset="0"/>
              </a:rPr>
              <a:t> </a:t>
            </a:r>
          </a:p>
          <a:p>
            <a:pPr algn="just"/>
            <a:r>
              <a:rPr lang="es-CO" sz="2400" dirty="0" smtClean="0">
                <a:solidFill>
                  <a:schemeClr val="bg1">
                    <a:lumMod val="50000"/>
                  </a:schemeClr>
                </a:solidFill>
                <a:latin typeface="Arial" panose="020B0604020202020204" pitchFamily="34" charset="0"/>
                <a:cs typeface="Arial" panose="020B0604020202020204" pitchFamily="34" charset="0"/>
              </a:rPr>
              <a:t>Visión</a:t>
            </a:r>
          </a:p>
          <a:p>
            <a:pPr algn="just"/>
            <a:endParaRPr lang="es-CO" sz="2400" dirty="0" smtClean="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Principios rectores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Ejes estratégicos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r>
              <a:rPr lang="es-CO" sz="2400" dirty="0" smtClean="0">
                <a:solidFill>
                  <a:schemeClr val="bg1">
                    <a:lumMod val="50000"/>
                  </a:schemeClr>
                </a:solidFill>
                <a:latin typeface="Arial" panose="020B0604020202020204" pitchFamily="34" charset="0"/>
                <a:cs typeface="Arial" panose="020B0604020202020204" pitchFamily="34" charset="0"/>
              </a:rPr>
              <a:t>Plan estratégico:      </a:t>
            </a:r>
            <a:r>
              <a:rPr lang="es-CO" sz="2000" dirty="0" smtClean="0">
                <a:solidFill>
                  <a:schemeClr val="bg1">
                    <a:lumMod val="50000"/>
                  </a:schemeClr>
                </a:solidFill>
                <a:latin typeface="Arial" panose="020B0604020202020204" pitchFamily="34" charset="0"/>
                <a:cs typeface="Arial" panose="020B0604020202020204" pitchFamily="34" charset="0"/>
              </a:rPr>
              <a:t>Resultados 2018</a:t>
            </a:r>
          </a:p>
          <a:p>
            <a:r>
              <a:rPr lang="es-CO" sz="2000" dirty="0">
                <a:solidFill>
                  <a:schemeClr val="bg1">
                    <a:lumMod val="50000"/>
                  </a:schemeClr>
                </a:solidFill>
                <a:latin typeface="Arial" panose="020B0604020202020204" pitchFamily="34" charset="0"/>
                <a:cs typeface="Arial" panose="020B0604020202020204" pitchFamily="34" charset="0"/>
              </a:rPr>
              <a:t>	</a:t>
            </a:r>
            <a:r>
              <a:rPr lang="es-CO" sz="2000" dirty="0" smtClean="0">
                <a:solidFill>
                  <a:schemeClr val="bg1">
                    <a:lumMod val="50000"/>
                  </a:schemeClr>
                </a:solidFill>
                <a:latin typeface="Arial" panose="020B0604020202020204" pitchFamily="34" charset="0"/>
                <a:cs typeface="Arial" panose="020B0604020202020204" pitchFamily="34" charset="0"/>
              </a:rPr>
              <a:t>		Resultado Cuatrienio</a:t>
            </a:r>
          </a:p>
          <a:p>
            <a:r>
              <a:rPr lang="es-CO" sz="2000" dirty="0" smtClean="0">
                <a:solidFill>
                  <a:schemeClr val="bg1">
                    <a:lumMod val="50000"/>
                  </a:schemeClr>
                </a:solidFill>
                <a:latin typeface="Arial" panose="020B0604020202020204" pitchFamily="34" charset="0"/>
                <a:cs typeface="Arial" panose="020B0604020202020204" pitchFamily="34" charset="0"/>
              </a:rPr>
              <a:t>                                       (Indicadores de gestión)</a:t>
            </a:r>
          </a:p>
          <a:p>
            <a:pPr algn="just"/>
            <a:endParaRPr lang="es-CO" sz="800" dirty="0" smtClean="0">
              <a:solidFill>
                <a:schemeClr val="bg1"/>
              </a:solidFill>
              <a:latin typeface="Arial" panose="020B0604020202020204" pitchFamily="34" charset="0"/>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3</a:t>
            </a:r>
            <a:endParaRPr lang="es-MX" sz="2000" b="1" dirty="0">
              <a:solidFill>
                <a:schemeClr val="bg1"/>
              </a:solidFill>
              <a:latin typeface="Arial" panose="020B0604020202020204" pitchFamily="34" charset="0"/>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4</a:t>
            </a:r>
            <a:endParaRPr lang="es-MX" sz="2000" b="1" dirty="0">
              <a:solidFill>
                <a:schemeClr val="bg1"/>
              </a:solidFill>
              <a:latin typeface="Arial" panose="020B0604020202020204" pitchFamily="34" charset="0"/>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6</a:t>
            </a:r>
            <a:endParaRPr lang="es-MX" sz="2000" b="1" dirty="0">
              <a:solidFill>
                <a:schemeClr val="bg1"/>
              </a:solidFill>
              <a:latin typeface="Arial" panose="020B0604020202020204" pitchFamily="34" charset="0"/>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5</a:t>
            </a:r>
            <a:endParaRPr lang="es-MX" sz="2000" b="1" dirty="0">
              <a:solidFill>
                <a:schemeClr val="bg1"/>
              </a:solidFill>
              <a:latin typeface="Arial" panose="020B0604020202020204" pitchFamily="34" charset="0"/>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1</a:t>
            </a:r>
          </a:p>
        </p:txBody>
      </p:sp>
      <p:sp>
        <p:nvSpPr>
          <p:cNvPr id="19" name="Rectángulo 18"/>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330693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0"/>
            <a:ext cx="6093838" cy="6145306"/>
          </a:xfrm>
          <a:prstGeom prst="rect">
            <a:avLst/>
          </a:prstGeom>
        </p:spPr>
      </p:pic>
      <p:sp>
        <p:nvSpPr>
          <p:cNvPr id="3" name="CuadroTexto 2"/>
          <p:cNvSpPr txBox="1"/>
          <p:nvPr/>
        </p:nvSpPr>
        <p:spPr>
          <a:xfrm>
            <a:off x="6673346" y="153162"/>
            <a:ext cx="5145206" cy="523220"/>
          </a:xfrm>
          <a:prstGeom prst="rect">
            <a:avLst/>
          </a:prstGeom>
          <a:noFill/>
        </p:spPr>
        <p:txBody>
          <a:bodyPr wrap="square" rtlCol="0">
            <a:spAutoFit/>
          </a:bodyPr>
          <a:lstStyle/>
          <a:p>
            <a:r>
              <a:rPr lang="es-CO" sz="2800" b="1" dirty="0" smtClean="0">
                <a:solidFill>
                  <a:schemeClr val="bg1"/>
                </a:solidFill>
                <a:latin typeface="Arial" panose="020B0604020202020204" pitchFamily="34" charset="0"/>
                <a:cs typeface="Arial" panose="020B0604020202020204" pitchFamily="34" charset="0"/>
              </a:rPr>
              <a:t>ARTESANÍAS DE COLOMBIA</a:t>
            </a:r>
            <a:endParaRPr lang="es-CO" sz="28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6366041" y="676382"/>
            <a:ext cx="5553755" cy="5262979"/>
          </a:xfrm>
          <a:prstGeom prst="rect">
            <a:avLst/>
          </a:prstGeom>
        </p:spPr>
        <p:txBody>
          <a:bodyPr wrap="square">
            <a:spAutoFit/>
          </a:bodyPr>
          <a:lstStyle/>
          <a:p>
            <a:pPr marL="285750" indent="-285750" algn="just">
              <a:buFont typeface="Arial" panose="020B0604020202020204" pitchFamily="34" charset="0"/>
              <a:buChar char="•"/>
            </a:pPr>
            <a:r>
              <a:rPr lang="es-CO" sz="1600" dirty="0">
                <a:solidFill>
                  <a:schemeClr val="bg1"/>
                </a:solidFill>
                <a:latin typeface="Arial" panose="020B0604020202020204" pitchFamily="34" charset="0"/>
                <a:cs typeface="Arial" panose="020B0604020202020204" pitchFamily="34" charset="0"/>
              </a:rPr>
              <a:t>Creada en 1964, es una </a:t>
            </a:r>
            <a:r>
              <a:rPr lang="es-CO" sz="1600" b="1" dirty="0">
                <a:solidFill>
                  <a:schemeClr val="bg1"/>
                </a:solidFill>
                <a:latin typeface="Arial" panose="020B0604020202020204" pitchFamily="34" charset="0"/>
                <a:cs typeface="Arial" panose="020B0604020202020204" pitchFamily="34" charset="0"/>
              </a:rPr>
              <a:t>Sociedad de Economía Mixta</a:t>
            </a:r>
            <a:r>
              <a:rPr lang="es-CO" sz="1600" dirty="0">
                <a:solidFill>
                  <a:schemeClr val="bg1"/>
                </a:solidFill>
                <a:latin typeface="Arial" panose="020B0604020202020204" pitchFamily="34" charset="0"/>
                <a:cs typeface="Arial" panose="020B0604020202020204" pitchFamily="34" charset="0"/>
              </a:rPr>
              <a:t>, </a:t>
            </a:r>
            <a:r>
              <a:rPr lang="es-CO" sz="1600" b="1" dirty="0">
                <a:solidFill>
                  <a:schemeClr val="bg1"/>
                </a:solidFill>
                <a:latin typeface="Arial" panose="020B0604020202020204" pitchFamily="34" charset="0"/>
                <a:cs typeface="Arial" panose="020B0604020202020204" pitchFamily="34" charset="0"/>
              </a:rPr>
              <a:t>vinculada</a:t>
            </a:r>
            <a:r>
              <a:rPr lang="es-CO" sz="1600" dirty="0">
                <a:solidFill>
                  <a:schemeClr val="bg1"/>
                </a:solidFill>
                <a:latin typeface="Arial" panose="020B0604020202020204" pitchFamily="34" charset="0"/>
                <a:cs typeface="Arial" panose="020B0604020202020204" pitchFamily="34" charset="0"/>
              </a:rPr>
              <a:t> al Ministerio de Comercio, Industria y </a:t>
            </a:r>
            <a:r>
              <a:rPr lang="es-CO" sz="1600" dirty="0" smtClean="0">
                <a:solidFill>
                  <a:schemeClr val="bg1"/>
                </a:solidFill>
                <a:latin typeface="Arial" panose="020B0604020202020204" pitchFamily="34" charset="0"/>
                <a:cs typeface="Arial" panose="020B0604020202020204" pitchFamily="34" charset="0"/>
              </a:rPr>
              <a:t>Turismo.</a:t>
            </a:r>
          </a:p>
          <a:p>
            <a:pPr marL="285750" indent="-285750" algn="just">
              <a:buFont typeface="Arial" panose="020B0604020202020204" pitchFamily="34" charset="0"/>
              <a:buChar char="•"/>
            </a:pPr>
            <a:endParaRPr lang="es-CO" sz="1600"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b="1" dirty="0" smtClean="0">
                <a:solidFill>
                  <a:schemeClr val="bg1"/>
                </a:solidFill>
                <a:latin typeface="Arial" panose="020B0604020202020204" pitchFamily="34" charset="0"/>
                <a:cs typeface="Arial" panose="020B0604020202020204" pitchFamily="34" charset="0"/>
              </a:rPr>
              <a:t>Rescatar, preservar y </a:t>
            </a:r>
            <a:r>
              <a:rPr lang="es-CO" sz="1600" b="1" dirty="0">
                <a:solidFill>
                  <a:schemeClr val="bg1"/>
                </a:solidFill>
                <a:latin typeface="Arial" panose="020B0604020202020204" pitchFamily="34" charset="0"/>
                <a:cs typeface="Arial" panose="020B0604020202020204" pitchFamily="34" charset="0"/>
              </a:rPr>
              <a:t>proteger</a:t>
            </a:r>
            <a:r>
              <a:rPr lang="es-CO" sz="1600" dirty="0">
                <a:solidFill>
                  <a:schemeClr val="bg1"/>
                </a:solidFill>
                <a:latin typeface="Arial" panose="020B0604020202020204" pitchFamily="34" charset="0"/>
                <a:cs typeface="Arial" panose="020B0604020202020204" pitchFamily="34" charset="0"/>
              </a:rPr>
              <a:t> </a:t>
            </a:r>
            <a:r>
              <a:rPr lang="es-CO" sz="1600" b="1" dirty="0">
                <a:solidFill>
                  <a:schemeClr val="bg1"/>
                </a:solidFill>
                <a:latin typeface="Arial" panose="020B0604020202020204" pitchFamily="34" charset="0"/>
                <a:cs typeface="Arial" panose="020B0604020202020204" pitchFamily="34" charset="0"/>
              </a:rPr>
              <a:t>los oficios y </a:t>
            </a:r>
            <a:r>
              <a:rPr lang="es-CO" sz="1600" b="1" dirty="0" smtClean="0">
                <a:solidFill>
                  <a:schemeClr val="bg1"/>
                </a:solidFill>
                <a:latin typeface="Arial" panose="020B0604020202020204" pitchFamily="34" charset="0"/>
                <a:cs typeface="Arial" panose="020B0604020202020204" pitchFamily="34" charset="0"/>
              </a:rPr>
              <a:t>la tradición artesanal, </a:t>
            </a:r>
            <a:r>
              <a:rPr lang="es-CO" sz="1600" dirty="0" smtClean="0">
                <a:solidFill>
                  <a:schemeClr val="bg1"/>
                </a:solidFill>
                <a:latin typeface="Arial" panose="020B0604020202020204" pitchFamily="34" charset="0"/>
                <a:cs typeface="Arial" panose="020B0604020202020204" pitchFamily="34" charset="0"/>
              </a:rPr>
              <a:t>como </a:t>
            </a:r>
            <a:r>
              <a:rPr lang="es-CO" sz="1600" b="1" dirty="0" smtClean="0">
                <a:solidFill>
                  <a:schemeClr val="bg1"/>
                </a:solidFill>
                <a:latin typeface="Arial" panose="020B0604020202020204" pitchFamily="34" charset="0"/>
                <a:cs typeface="Arial" panose="020B0604020202020204" pitchFamily="34" charset="0"/>
              </a:rPr>
              <a:t>patrimonio material e inmaterial</a:t>
            </a:r>
            <a:r>
              <a:rPr lang="es-CO" sz="1600" dirty="0" smtClean="0">
                <a:solidFill>
                  <a:schemeClr val="bg1"/>
                </a:solidFill>
                <a:latin typeface="Arial" panose="020B0604020202020204" pitchFamily="34" charset="0"/>
                <a:cs typeface="Arial" panose="020B0604020202020204" pitchFamily="34" charset="0"/>
              </a:rPr>
              <a:t> de la nación. </a:t>
            </a:r>
          </a:p>
          <a:p>
            <a:pPr marL="285750" indent="-285750" algn="just">
              <a:buFont typeface="Arial" panose="020B0604020202020204" pitchFamily="34" charset="0"/>
              <a:buChar char="•"/>
            </a:pPr>
            <a:endParaRPr lang="es-CO"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dirty="0" smtClean="0">
                <a:solidFill>
                  <a:schemeClr val="bg1"/>
                </a:solidFill>
                <a:latin typeface="Arial" panose="020B0604020202020204" pitchFamily="34" charset="0"/>
                <a:cs typeface="Arial" panose="020B0604020202020204" pitchFamily="34" charset="0"/>
              </a:rPr>
              <a:t>Promover programas de </a:t>
            </a:r>
            <a:r>
              <a:rPr lang="es-CO" sz="1600" b="1" dirty="0" smtClean="0">
                <a:solidFill>
                  <a:schemeClr val="bg1"/>
                </a:solidFill>
                <a:latin typeface="Arial" panose="020B0604020202020204" pitchFamily="34" charset="0"/>
                <a:cs typeface="Arial" panose="020B0604020202020204" pitchFamily="34" charset="0"/>
              </a:rPr>
              <a:t>desarrollo productivo incluyente para elevar la competitividad.</a:t>
            </a:r>
          </a:p>
          <a:p>
            <a:pPr marL="285750" indent="-285750" algn="just">
              <a:buFont typeface="Arial" panose="020B0604020202020204" pitchFamily="34" charset="0"/>
              <a:buChar char="•"/>
            </a:pPr>
            <a:endParaRPr lang="es-CO" sz="1600" b="1"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b="1" dirty="0" smtClean="0">
                <a:solidFill>
                  <a:schemeClr val="bg1"/>
                </a:solidFill>
                <a:latin typeface="Arial" panose="020B0604020202020204" pitchFamily="34" charset="0"/>
                <a:cs typeface="Arial" panose="020B0604020202020204" pitchFamily="34" charset="0"/>
              </a:rPr>
              <a:t>Generar ingresos para el sector artesanal a través de la ampliación del portafolio </a:t>
            </a:r>
            <a:r>
              <a:rPr lang="es-CO" sz="1600" dirty="0" smtClean="0">
                <a:solidFill>
                  <a:schemeClr val="bg1"/>
                </a:solidFill>
                <a:latin typeface="Arial" panose="020B0604020202020204" pitchFamily="34" charset="0"/>
                <a:cs typeface="Arial" panose="020B0604020202020204" pitchFamily="34" charset="0"/>
              </a:rPr>
              <a:t> de productos</a:t>
            </a:r>
          </a:p>
          <a:p>
            <a:pPr marL="285750" indent="-285750" algn="just">
              <a:buFont typeface="Arial" panose="020B0604020202020204" pitchFamily="34" charset="0"/>
              <a:buChar char="•"/>
            </a:pPr>
            <a:endParaRPr lang="es-CO" sz="16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b="1" dirty="0" smtClean="0">
                <a:solidFill>
                  <a:schemeClr val="bg1"/>
                </a:solidFill>
                <a:latin typeface="Arial" panose="020B0604020202020204" pitchFamily="34" charset="0"/>
                <a:cs typeface="Arial" panose="020B0604020202020204" pitchFamily="34" charset="0"/>
              </a:rPr>
              <a:t>Facilitar espacios </a:t>
            </a:r>
            <a:r>
              <a:rPr lang="es-CO" sz="1600" dirty="0" smtClean="0">
                <a:solidFill>
                  <a:schemeClr val="bg1"/>
                </a:solidFill>
                <a:latin typeface="Arial" panose="020B0604020202020204" pitchFamily="34" charset="0"/>
                <a:cs typeface="Arial" panose="020B0604020202020204" pitchFamily="34" charset="0"/>
              </a:rPr>
              <a:t>para su </a:t>
            </a:r>
            <a:r>
              <a:rPr lang="es-CO" sz="1600" b="1" dirty="0" smtClean="0">
                <a:solidFill>
                  <a:schemeClr val="bg1"/>
                </a:solidFill>
                <a:latin typeface="Arial" panose="020B0604020202020204" pitchFamily="34" charset="0"/>
                <a:cs typeface="Arial" panose="020B0604020202020204" pitchFamily="34" charset="0"/>
              </a:rPr>
              <a:t>promoción</a:t>
            </a:r>
            <a:r>
              <a:rPr lang="es-CO" sz="1600" dirty="0" smtClean="0">
                <a:solidFill>
                  <a:schemeClr val="bg1"/>
                </a:solidFill>
                <a:latin typeface="Arial" panose="020B0604020202020204" pitchFamily="34" charset="0"/>
                <a:cs typeface="Arial" panose="020B0604020202020204" pitchFamily="34" charset="0"/>
              </a:rPr>
              <a:t> y </a:t>
            </a:r>
            <a:r>
              <a:rPr lang="es-CO" sz="1600" b="1" dirty="0" smtClean="0">
                <a:solidFill>
                  <a:schemeClr val="bg1"/>
                </a:solidFill>
                <a:latin typeface="Arial" panose="020B0604020202020204" pitchFamily="34" charset="0"/>
                <a:cs typeface="Arial" panose="020B0604020202020204" pitchFamily="34" charset="0"/>
              </a:rPr>
              <a:t>comercialización.</a:t>
            </a:r>
          </a:p>
          <a:p>
            <a:pPr marL="285750" indent="-285750" algn="just">
              <a:buFont typeface="Arial" panose="020B0604020202020204" pitchFamily="34" charset="0"/>
              <a:buChar char="•"/>
            </a:pPr>
            <a:endParaRPr lang="es-CO" sz="1600" b="1"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b="1" dirty="0" smtClean="0">
                <a:solidFill>
                  <a:schemeClr val="bg1"/>
                </a:solidFill>
                <a:latin typeface="Arial" panose="020B0604020202020204" pitchFamily="34" charset="0"/>
                <a:cs typeface="Arial" panose="020B0604020202020204" pitchFamily="34" charset="0"/>
              </a:rPr>
              <a:t>Articular el sector artesanal con industrias creativas.</a:t>
            </a:r>
          </a:p>
          <a:p>
            <a:pPr algn="just"/>
            <a:endParaRPr lang="es-CO" sz="1600" b="1"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b="1" dirty="0" smtClean="0">
                <a:solidFill>
                  <a:schemeClr val="bg1"/>
                </a:solidFill>
                <a:latin typeface="Arial" panose="020B0604020202020204" pitchFamily="34" charset="0"/>
                <a:cs typeface="Arial" panose="020B0604020202020204" pitchFamily="34" charset="0"/>
              </a:rPr>
              <a:t>Articular el sector artesanal con el turismo.</a:t>
            </a:r>
            <a:r>
              <a:rPr lang="es-CO" sz="1600" dirty="0" smtClean="0">
                <a:solidFill>
                  <a:schemeClr val="bg1"/>
                </a:solidFill>
                <a:latin typeface="Arial" panose="020B0604020202020204" pitchFamily="34" charset="0"/>
                <a:cs typeface="Arial" panose="020B0604020202020204" pitchFamily="34" charset="0"/>
              </a:rPr>
              <a:t> </a:t>
            </a:r>
            <a:endParaRPr lang="es-CO" sz="1600"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98" y="6134448"/>
            <a:ext cx="12198698" cy="7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2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a:srcRect t="19755" b="1982"/>
          <a:stretch/>
        </p:blipFill>
        <p:spPr>
          <a:xfrm>
            <a:off x="10052" y="7431"/>
            <a:ext cx="6118031" cy="6381576"/>
          </a:xfrm>
          <a:prstGeom prst="rect">
            <a:avLst/>
          </a:prstGeom>
        </p:spPr>
      </p:pic>
      <p:sp>
        <p:nvSpPr>
          <p:cNvPr id="5" name="CuadroTexto 2"/>
          <p:cNvSpPr txBox="1"/>
          <p:nvPr/>
        </p:nvSpPr>
        <p:spPr>
          <a:xfrm>
            <a:off x="6437313" y="354934"/>
            <a:ext cx="5145206" cy="523220"/>
          </a:xfrm>
          <a:prstGeom prst="rect">
            <a:avLst/>
          </a:prstGeom>
          <a:noFill/>
        </p:spPr>
        <p:txBody>
          <a:bodyPr wrap="square" rtlCol="0">
            <a:spAutoFit/>
          </a:bodyPr>
          <a:lstStyle/>
          <a:p>
            <a:r>
              <a:rPr lang="es-CO" sz="2800" b="1" dirty="0" smtClean="0">
                <a:solidFill>
                  <a:prstClr val="white"/>
                </a:solidFill>
                <a:latin typeface="Arial" panose="020B0604020202020204" pitchFamily="34" charset="0"/>
                <a:cs typeface="Arial" panose="020B0604020202020204" pitchFamily="34" charset="0"/>
              </a:rPr>
              <a:t>DEFINICIÓN DE ARTESANÍA</a:t>
            </a:r>
            <a:endParaRPr lang="es-CO" sz="2800" b="1" dirty="0">
              <a:solidFill>
                <a:prstClr val="white"/>
              </a:solidFill>
              <a:latin typeface="Arial" panose="020B0604020202020204" pitchFamily="34" charset="0"/>
              <a:cs typeface="Arial" panose="020B0604020202020204" pitchFamily="34" charset="0"/>
            </a:endParaRPr>
          </a:p>
        </p:txBody>
      </p:sp>
      <p:sp>
        <p:nvSpPr>
          <p:cNvPr id="6" name="Rectángulo 4"/>
          <p:cNvSpPr/>
          <p:nvPr/>
        </p:nvSpPr>
        <p:spPr>
          <a:xfrm>
            <a:off x="6437313" y="1353018"/>
            <a:ext cx="5396099" cy="4524315"/>
          </a:xfrm>
          <a:prstGeom prst="rect">
            <a:avLst/>
          </a:prstGeom>
        </p:spPr>
        <p:txBody>
          <a:bodyPr wrap="square">
            <a:spAutoFit/>
          </a:bodyPr>
          <a:lstStyle/>
          <a:p>
            <a:pPr algn="just"/>
            <a:r>
              <a:rPr lang="es-ES" sz="2400" b="1" baseline="30000" dirty="0">
                <a:solidFill>
                  <a:schemeClr val="bg1"/>
                </a:solidFill>
                <a:latin typeface="Arial" panose="020B0604020202020204" pitchFamily="34" charset="0"/>
                <a:cs typeface="Arial" panose="020B0604020202020204" pitchFamily="34" charset="0"/>
              </a:rPr>
              <a:t>Artesanías de Colombia se rige bajo la definición de la </a:t>
            </a:r>
            <a:r>
              <a:rPr lang="es-ES" sz="2400" b="1" baseline="30000" dirty="0" smtClean="0">
                <a:solidFill>
                  <a:schemeClr val="bg1"/>
                </a:solidFill>
                <a:latin typeface="Arial" panose="020B0604020202020204" pitchFamily="34" charset="0"/>
                <a:cs typeface="Arial" panose="020B0604020202020204" pitchFamily="34" charset="0"/>
              </a:rPr>
              <a:t>UNESCO* </a:t>
            </a:r>
            <a:r>
              <a:rPr lang="es-ES" sz="2400" b="1" baseline="30000" dirty="0">
                <a:solidFill>
                  <a:schemeClr val="bg1"/>
                </a:solidFill>
                <a:latin typeface="Arial" panose="020B0604020202020204" pitchFamily="34" charset="0"/>
                <a:cs typeface="Arial" panose="020B0604020202020204" pitchFamily="34" charset="0"/>
              </a:rPr>
              <a:t>de Artesanía que dice</a:t>
            </a:r>
            <a:r>
              <a:rPr lang="es-ES" sz="2400" b="1" baseline="30000" dirty="0" smtClean="0">
                <a:solidFill>
                  <a:schemeClr val="bg1"/>
                </a:solidFill>
                <a:latin typeface="Arial" panose="020B0604020202020204" pitchFamily="34" charset="0"/>
                <a:cs typeface="Arial" panose="020B0604020202020204" pitchFamily="34" charset="0"/>
              </a:rPr>
              <a:t>:</a:t>
            </a:r>
          </a:p>
          <a:p>
            <a:pPr algn="just"/>
            <a:endParaRPr lang="es-ES" sz="2400" baseline="30000" dirty="0">
              <a:solidFill>
                <a:schemeClr val="bg1"/>
              </a:solidFill>
              <a:latin typeface="Arial" panose="020B0604020202020204" pitchFamily="34" charset="0"/>
              <a:cs typeface="Arial" panose="020B0604020202020204" pitchFamily="34" charset="0"/>
            </a:endParaRPr>
          </a:p>
          <a:p>
            <a:pPr algn="just"/>
            <a:r>
              <a:rPr lang="es-ES" sz="2400" baseline="30000" dirty="0" smtClean="0">
                <a:solidFill>
                  <a:schemeClr val="bg1"/>
                </a:solidFill>
                <a:latin typeface="Arial" panose="020B0604020202020204" pitchFamily="34" charset="0"/>
                <a:cs typeface="Arial" panose="020B0604020202020204" pitchFamily="34" charset="0"/>
              </a:rPr>
              <a:t>“</a:t>
            </a:r>
            <a:r>
              <a:rPr lang="es-CO" sz="2400" baseline="30000" dirty="0" smtClean="0">
                <a:solidFill>
                  <a:schemeClr val="bg1"/>
                </a:solidFill>
                <a:latin typeface="Arial" panose="020B0604020202020204" pitchFamily="34" charset="0"/>
                <a:cs typeface="Arial" panose="020B0604020202020204" pitchFamily="34" charset="0"/>
              </a:rPr>
              <a:t>Los </a:t>
            </a:r>
            <a:r>
              <a:rPr lang="es-CO" sz="2400" baseline="30000" dirty="0">
                <a:solidFill>
                  <a:schemeClr val="bg1"/>
                </a:solidFill>
                <a:latin typeface="Arial" panose="020B0604020202020204" pitchFamily="34" charset="0"/>
                <a:cs typeface="Arial" panose="020B0604020202020204" pitchFamily="34" charset="0"/>
              </a:rPr>
              <a:t>productos artesanales son los producidos por artesanos, ya sea totalmente a mano, o con la ayuda de herramientas manuales o incluso de medios mecánicos, siempre que la </a:t>
            </a:r>
            <a:r>
              <a:rPr lang="es-CO" sz="2400" b="1" baseline="30000" dirty="0">
                <a:solidFill>
                  <a:schemeClr val="bg1"/>
                </a:solidFill>
                <a:latin typeface="Arial" panose="020B0604020202020204" pitchFamily="34" charset="0"/>
                <a:cs typeface="Arial" panose="020B0604020202020204" pitchFamily="34" charset="0"/>
              </a:rPr>
              <a:t>contribución </a:t>
            </a:r>
            <a:r>
              <a:rPr lang="es-CO" sz="2400" b="1" baseline="30000" dirty="0" smtClean="0">
                <a:solidFill>
                  <a:schemeClr val="bg1"/>
                </a:solidFill>
                <a:latin typeface="Arial" panose="020B0604020202020204" pitchFamily="34" charset="0"/>
                <a:cs typeface="Arial" panose="020B0604020202020204" pitchFamily="34" charset="0"/>
              </a:rPr>
              <a:t>manual </a:t>
            </a:r>
            <a:r>
              <a:rPr lang="es-CO" sz="2400" b="1" baseline="30000" dirty="0">
                <a:solidFill>
                  <a:schemeClr val="bg1"/>
                </a:solidFill>
                <a:latin typeface="Arial" panose="020B0604020202020204" pitchFamily="34" charset="0"/>
                <a:cs typeface="Arial" panose="020B0604020202020204" pitchFamily="34" charset="0"/>
              </a:rPr>
              <a:t>directa del artesano siga siendo el componente más importante del producto </a:t>
            </a:r>
            <a:r>
              <a:rPr lang="es-CO" sz="2400" baseline="30000" dirty="0">
                <a:solidFill>
                  <a:schemeClr val="bg1"/>
                </a:solidFill>
                <a:latin typeface="Arial" panose="020B0604020202020204" pitchFamily="34" charset="0"/>
                <a:cs typeface="Arial" panose="020B0604020202020204" pitchFamily="34" charset="0"/>
              </a:rPr>
              <a:t>acabado. Se producen sin limitación por lo que se refiere a la cantidad y utilizando materias primas procedentes de recursos sostenibles. La naturaleza especial de los productos artesanales se basa en sus características distintivas, que pueden ser utilitarias, estéticas, </a:t>
            </a:r>
            <a:r>
              <a:rPr lang="es-CO" sz="2400" b="1" baseline="30000" dirty="0">
                <a:solidFill>
                  <a:schemeClr val="bg1"/>
                </a:solidFill>
                <a:latin typeface="Arial" panose="020B0604020202020204" pitchFamily="34" charset="0"/>
                <a:cs typeface="Arial" panose="020B0604020202020204" pitchFamily="34" charset="0"/>
              </a:rPr>
              <a:t>artísticas, creativas, vinculadas a la cultura</a:t>
            </a:r>
            <a:r>
              <a:rPr lang="es-CO" sz="2400" baseline="30000" dirty="0">
                <a:solidFill>
                  <a:schemeClr val="bg1"/>
                </a:solidFill>
                <a:latin typeface="Arial" panose="020B0604020202020204" pitchFamily="34" charset="0"/>
                <a:cs typeface="Arial" panose="020B0604020202020204" pitchFamily="34" charset="0"/>
              </a:rPr>
              <a:t>, decorativas, funcionales, tradicionales, simbólicas y significativas religiosa y </a:t>
            </a:r>
            <a:r>
              <a:rPr lang="es-CO" sz="2400" baseline="30000" dirty="0" smtClean="0">
                <a:solidFill>
                  <a:schemeClr val="bg1"/>
                </a:solidFill>
                <a:latin typeface="Arial" panose="020B0604020202020204" pitchFamily="34" charset="0"/>
                <a:cs typeface="Arial" panose="020B0604020202020204" pitchFamily="34" charset="0"/>
              </a:rPr>
              <a:t>socialmente”</a:t>
            </a:r>
          </a:p>
          <a:p>
            <a:pPr algn="just"/>
            <a:endParaRPr lang="es-CO" sz="2400"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6437313" y="5487943"/>
            <a:ext cx="5557463" cy="646331"/>
          </a:xfrm>
          <a:prstGeom prst="rect">
            <a:avLst/>
          </a:prstGeom>
          <a:noFill/>
        </p:spPr>
        <p:txBody>
          <a:bodyPr wrap="square" rtlCol="0">
            <a:spAutoFit/>
          </a:bodyPr>
          <a:lstStyle/>
          <a:p>
            <a:r>
              <a:rPr lang="es-CO" sz="1200" dirty="0" smtClean="0">
                <a:solidFill>
                  <a:schemeClr val="bg1"/>
                </a:solidFill>
              </a:rPr>
              <a:t>*Definición </a:t>
            </a:r>
            <a:r>
              <a:rPr lang="es-CO" sz="1200" dirty="0">
                <a:solidFill>
                  <a:schemeClr val="bg1"/>
                </a:solidFill>
              </a:rPr>
              <a:t>adoptada por el </a:t>
            </a:r>
            <a:r>
              <a:rPr lang="es-CO" sz="1200" dirty="0" smtClean="0">
                <a:solidFill>
                  <a:schemeClr val="bg1"/>
                </a:solidFill>
              </a:rPr>
              <a:t>Simposio UNESCO/CCI</a:t>
            </a:r>
          </a:p>
          <a:p>
            <a:pPr marL="93663" indent="-93663"/>
            <a:r>
              <a:rPr lang="es-CO" sz="1200" dirty="0" smtClean="0">
                <a:solidFill>
                  <a:schemeClr val="bg1"/>
                </a:solidFill>
              </a:rPr>
              <a:t>  "</a:t>
            </a:r>
            <a:r>
              <a:rPr lang="es-CO" sz="1200" dirty="0">
                <a:solidFill>
                  <a:schemeClr val="bg1"/>
                </a:solidFill>
              </a:rPr>
              <a:t>La Artesanía y el mercado </a:t>
            </a:r>
            <a:r>
              <a:rPr lang="es-CO" sz="1200" dirty="0" smtClean="0">
                <a:solidFill>
                  <a:schemeClr val="bg1"/>
                </a:solidFill>
              </a:rPr>
              <a:t>internacional: </a:t>
            </a:r>
            <a:r>
              <a:rPr lang="es-CO" sz="1200" dirty="0">
                <a:solidFill>
                  <a:schemeClr val="bg1"/>
                </a:solidFill>
              </a:rPr>
              <a:t>comercio y codificación aduanera" - Manila, </a:t>
            </a:r>
            <a:r>
              <a:rPr lang="es-CO" sz="1200" dirty="0" smtClean="0">
                <a:solidFill>
                  <a:schemeClr val="bg1"/>
                </a:solidFill>
              </a:rPr>
              <a:t>     6-8 </a:t>
            </a:r>
            <a:r>
              <a:rPr lang="es-CO" sz="1200" dirty="0">
                <a:solidFill>
                  <a:schemeClr val="bg1"/>
                </a:solidFill>
              </a:rPr>
              <a:t>de octubre de </a:t>
            </a:r>
            <a:r>
              <a:rPr lang="es-CO" sz="1200" dirty="0" smtClean="0">
                <a:solidFill>
                  <a:schemeClr val="bg1"/>
                </a:solidFill>
              </a:rPr>
              <a:t>1997</a:t>
            </a:r>
            <a:endParaRPr lang="es-CO" sz="1200" dirty="0">
              <a:solidFill>
                <a:schemeClr val="bg1"/>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98" y="6134448"/>
            <a:ext cx="12198698" cy="7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61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000" b="1" dirty="0" smtClean="0">
                <a:solidFill>
                  <a:schemeClr val="bg1"/>
                </a:solidFill>
                <a:latin typeface="Arial" panose="020B0604020202020204" pitchFamily="34" charset="0"/>
                <a:cs typeface="Arial" panose="020B0604020202020204" pitchFamily="34" charset="0"/>
              </a:rPr>
              <a:t>MARCO ESTRATÉGICO </a:t>
            </a:r>
            <a:endParaRPr lang="es-ES" sz="3000" b="1" dirty="0">
              <a:solidFill>
                <a:schemeClr val="bg1"/>
              </a:solidFill>
              <a:latin typeface="Arial" panose="020B0604020202020204" pitchFamily="34" charset="0"/>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algn="just"/>
            <a:r>
              <a:rPr lang="es-CO" sz="2400" dirty="0" smtClean="0">
                <a:solidFill>
                  <a:schemeClr val="bg1">
                    <a:lumMod val="50000"/>
                  </a:schemeClr>
                </a:solidFill>
                <a:latin typeface="Arial" panose="020B0604020202020204" pitchFamily="34" charset="0"/>
                <a:cs typeface="Arial" panose="020B0604020202020204" pitchFamily="34" charset="0"/>
              </a:rPr>
              <a:t>Contexto organizacional</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smtClean="0">
                <a:solidFill>
                  <a:schemeClr val="bg1"/>
                </a:solidFill>
                <a:latin typeface="Arial" panose="020B0604020202020204" pitchFamily="34" charset="0"/>
                <a:cs typeface="Arial" panose="020B0604020202020204" pitchFamily="34" charset="0"/>
              </a:rPr>
              <a:t>Misión</a:t>
            </a:r>
          </a:p>
          <a:p>
            <a:pPr algn="just"/>
            <a:r>
              <a:rPr lang="es-CO" sz="2400" dirty="0" smtClean="0">
                <a:solidFill>
                  <a:schemeClr val="bg1"/>
                </a:solidFill>
                <a:latin typeface="Arial" panose="020B0604020202020204" pitchFamily="34" charset="0"/>
                <a:cs typeface="Arial" panose="020B0604020202020204" pitchFamily="34" charset="0"/>
              </a:rPr>
              <a:t> </a:t>
            </a:r>
          </a:p>
          <a:p>
            <a:pPr algn="just"/>
            <a:r>
              <a:rPr lang="es-CO" sz="2400" dirty="0" smtClean="0">
                <a:solidFill>
                  <a:schemeClr val="bg1">
                    <a:lumMod val="50000"/>
                  </a:schemeClr>
                </a:solidFill>
                <a:latin typeface="Arial" panose="020B0604020202020204" pitchFamily="34" charset="0"/>
                <a:cs typeface="Arial" panose="020B0604020202020204" pitchFamily="34" charset="0"/>
              </a:rPr>
              <a:t>Visión</a:t>
            </a:r>
          </a:p>
          <a:p>
            <a:pPr algn="just"/>
            <a:endParaRPr lang="es-CO" sz="2400" dirty="0" smtClean="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Principios rectores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Ejes estratégicos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r>
              <a:rPr lang="es-CO" sz="2400" dirty="0" smtClean="0">
                <a:solidFill>
                  <a:schemeClr val="bg1">
                    <a:lumMod val="50000"/>
                  </a:schemeClr>
                </a:solidFill>
                <a:latin typeface="Arial" panose="020B0604020202020204" pitchFamily="34" charset="0"/>
                <a:cs typeface="Arial" panose="020B0604020202020204" pitchFamily="34" charset="0"/>
              </a:rPr>
              <a:t>Plan estratégico:      </a:t>
            </a:r>
            <a:r>
              <a:rPr lang="es-CO" sz="2000" dirty="0" smtClean="0">
                <a:solidFill>
                  <a:schemeClr val="bg1">
                    <a:lumMod val="50000"/>
                  </a:schemeClr>
                </a:solidFill>
                <a:latin typeface="Arial" panose="020B0604020202020204" pitchFamily="34" charset="0"/>
                <a:cs typeface="Arial" panose="020B0604020202020204" pitchFamily="34" charset="0"/>
              </a:rPr>
              <a:t>Resultados 2018</a:t>
            </a:r>
          </a:p>
          <a:p>
            <a:r>
              <a:rPr lang="es-CO" sz="2000" dirty="0">
                <a:solidFill>
                  <a:schemeClr val="bg1">
                    <a:lumMod val="50000"/>
                  </a:schemeClr>
                </a:solidFill>
                <a:latin typeface="Arial" panose="020B0604020202020204" pitchFamily="34" charset="0"/>
                <a:cs typeface="Arial" panose="020B0604020202020204" pitchFamily="34" charset="0"/>
              </a:rPr>
              <a:t>	</a:t>
            </a:r>
            <a:r>
              <a:rPr lang="es-CO" sz="2000" dirty="0" smtClean="0">
                <a:solidFill>
                  <a:schemeClr val="bg1">
                    <a:lumMod val="50000"/>
                  </a:schemeClr>
                </a:solidFill>
                <a:latin typeface="Arial" panose="020B0604020202020204" pitchFamily="34" charset="0"/>
                <a:cs typeface="Arial" panose="020B0604020202020204" pitchFamily="34" charset="0"/>
              </a:rPr>
              <a:t>		Resultado Cuatrienio</a:t>
            </a:r>
          </a:p>
          <a:p>
            <a:r>
              <a:rPr lang="es-CO" sz="2000" dirty="0" smtClean="0">
                <a:solidFill>
                  <a:schemeClr val="bg1">
                    <a:lumMod val="50000"/>
                  </a:schemeClr>
                </a:solidFill>
                <a:latin typeface="Arial" panose="020B0604020202020204" pitchFamily="34" charset="0"/>
                <a:cs typeface="Arial" panose="020B0604020202020204" pitchFamily="34" charset="0"/>
              </a:rPr>
              <a:t>                                       (Indicadores de gestión)</a:t>
            </a:r>
          </a:p>
          <a:p>
            <a:pPr algn="just"/>
            <a:endParaRPr lang="es-CO" sz="800" dirty="0" smtClean="0">
              <a:solidFill>
                <a:schemeClr val="bg1"/>
              </a:solidFill>
              <a:latin typeface="Arial" panose="020B0604020202020204" pitchFamily="34" charset="0"/>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3</a:t>
            </a:r>
            <a:endParaRPr lang="es-MX" sz="2000" b="1" dirty="0">
              <a:solidFill>
                <a:schemeClr val="bg1"/>
              </a:solidFill>
              <a:latin typeface="Arial" panose="020B0604020202020204" pitchFamily="34" charset="0"/>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4</a:t>
            </a:r>
            <a:endParaRPr lang="es-MX" sz="2000" b="1" dirty="0">
              <a:solidFill>
                <a:schemeClr val="bg1"/>
              </a:solidFill>
              <a:latin typeface="Arial" panose="020B0604020202020204" pitchFamily="34" charset="0"/>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6</a:t>
            </a:r>
            <a:endParaRPr lang="es-MX" sz="2000" b="1" dirty="0">
              <a:solidFill>
                <a:schemeClr val="bg1"/>
              </a:solidFill>
              <a:latin typeface="Arial" panose="020B0604020202020204" pitchFamily="34" charset="0"/>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5</a:t>
            </a:r>
            <a:endParaRPr lang="es-MX" sz="2000" b="1" dirty="0">
              <a:solidFill>
                <a:schemeClr val="bg1"/>
              </a:solidFill>
              <a:latin typeface="Arial" panose="020B0604020202020204" pitchFamily="34" charset="0"/>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1</a:t>
            </a:r>
          </a:p>
        </p:txBody>
      </p:sp>
      <p:sp>
        <p:nvSpPr>
          <p:cNvPr id="19" name="Rectángulo 18"/>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163282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
          <p:cNvPicPr>
            <a:picLocks noChangeAspect="1"/>
          </p:cNvPicPr>
          <p:nvPr/>
        </p:nvPicPr>
        <p:blipFill>
          <a:blip r:embed="rId3"/>
          <a:stretch>
            <a:fillRect/>
          </a:stretch>
        </p:blipFill>
        <p:spPr>
          <a:xfrm>
            <a:off x="1" y="0"/>
            <a:ext cx="6110888" cy="6141493"/>
          </a:xfrm>
          <a:prstGeom prst="rect">
            <a:avLst/>
          </a:prstGeom>
        </p:spPr>
      </p:pic>
      <p:sp>
        <p:nvSpPr>
          <p:cNvPr id="3" name="CuadroTexto 2"/>
          <p:cNvSpPr txBox="1"/>
          <p:nvPr/>
        </p:nvSpPr>
        <p:spPr>
          <a:xfrm>
            <a:off x="6415901" y="300416"/>
            <a:ext cx="5145206" cy="523220"/>
          </a:xfrm>
          <a:prstGeom prst="rect">
            <a:avLst/>
          </a:prstGeom>
          <a:noFill/>
        </p:spPr>
        <p:txBody>
          <a:bodyPr wrap="square" rtlCol="0">
            <a:spAutoFit/>
          </a:bodyPr>
          <a:lstStyle/>
          <a:p>
            <a:r>
              <a:rPr lang="es-CO" sz="2800" b="1" dirty="0" smtClean="0">
                <a:solidFill>
                  <a:prstClr val="white"/>
                </a:solidFill>
                <a:latin typeface="Arial" panose="020B0604020202020204" pitchFamily="34" charset="0"/>
                <a:cs typeface="Arial" panose="020B0604020202020204" pitchFamily="34" charset="0"/>
              </a:rPr>
              <a:t>MISIÓN</a:t>
            </a:r>
            <a:endParaRPr lang="es-CO" sz="2800" b="1" dirty="0">
              <a:solidFill>
                <a:prstClr val="white"/>
              </a:solidFill>
              <a:latin typeface="Arial" panose="020B0604020202020204" pitchFamily="34" charset="0"/>
              <a:cs typeface="Arial" panose="020B0604020202020204" pitchFamily="34" charset="0"/>
            </a:endParaRPr>
          </a:p>
        </p:txBody>
      </p:sp>
      <p:sp>
        <p:nvSpPr>
          <p:cNvPr id="5" name="Rectángulo 4"/>
          <p:cNvSpPr/>
          <p:nvPr/>
        </p:nvSpPr>
        <p:spPr>
          <a:xfrm>
            <a:off x="6415901" y="852396"/>
            <a:ext cx="5325209" cy="923330"/>
          </a:xfrm>
          <a:prstGeom prst="rect">
            <a:avLst/>
          </a:prstGeom>
        </p:spPr>
        <p:txBody>
          <a:bodyPr wrap="square">
            <a:spAutoFit/>
          </a:bodyPr>
          <a:lstStyle/>
          <a:p>
            <a:pPr algn="just"/>
            <a:r>
              <a:rPr lang="es-CO" b="1" dirty="0">
                <a:solidFill>
                  <a:prstClr val="white"/>
                </a:solidFill>
                <a:latin typeface="Arial" panose="020B0604020202020204" pitchFamily="34" charset="0"/>
                <a:cs typeface="Arial" panose="020B0604020202020204" pitchFamily="34" charset="0"/>
              </a:rPr>
              <a:t>Contribuir al mejoramiento integral del sector artesanal y </a:t>
            </a:r>
            <a:r>
              <a:rPr lang="es-ES" b="1" dirty="0">
                <a:solidFill>
                  <a:prstClr val="white"/>
                </a:solidFill>
                <a:latin typeface="Arial" panose="020B0604020202020204" pitchFamily="34" charset="0"/>
                <a:cs typeface="Arial" panose="020B0604020202020204" pitchFamily="34" charset="0"/>
              </a:rPr>
              <a:t>fortalecer el desarrollo local, regional y nacional a través de:</a:t>
            </a:r>
            <a:endParaRPr lang="en-US" b="1" dirty="0">
              <a:solidFill>
                <a:prstClr val="white"/>
              </a:solidFill>
              <a:latin typeface="Arial" panose="020B0604020202020204" pitchFamily="34" charset="0"/>
              <a:cs typeface="Arial" panose="020B0604020202020204" pitchFamily="34" charset="0"/>
            </a:endParaRPr>
          </a:p>
        </p:txBody>
      </p:sp>
      <p:sp>
        <p:nvSpPr>
          <p:cNvPr id="6" name="CuadroTexto 5"/>
          <p:cNvSpPr txBox="1"/>
          <p:nvPr/>
        </p:nvSpPr>
        <p:spPr>
          <a:xfrm>
            <a:off x="6415901" y="1962285"/>
            <a:ext cx="5471086" cy="3970318"/>
          </a:xfrm>
          <a:prstGeom prst="rect">
            <a:avLst/>
          </a:prstGeom>
          <a:noFill/>
        </p:spPr>
        <p:txBody>
          <a:bodyPr wrap="square" rtlCol="0">
            <a:spAutoFit/>
          </a:bodyPr>
          <a:lstStyle/>
          <a:p>
            <a:pPr marL="380981" indent="-380981" algn="just">
              <a:buFont typeface="Arial" panose="020B0604020202020204" pitchFamily="34" charset="0"/>
              <a:buChar char="•"/>
            </a:pPr>
            <a:r>
              <a:rPr lang="es-CO" dirty="0" smtClean="0">
                <a:solidFill>
                  <a:prstClr val="white"/>
                </a:solidFill>
                <a:latin typeface="Arial" panose="020B0604020202020204" pitchFamily="34" charset="0"/>
                <a:cs typeface="Arial" panose="020B0604020202020204" pitchFamily="34" charset="0"/>
              </a:rPr>
              <a:t>Rescate, preservación y perfeccionamiento de las técnicas y los oficios artesanales, como patrimonio material e inmaterial de la nación</a:t>
            </a:r>
            <a:endParaRPr lang="es-CO" dirty="0">
              <a:solidFill>
                <a:prstClr val="white"/>
              </a:solidFill>
              <a:latin typeface="Arial" panose="020B0604020202020204" pitchFamily="34" charset="0"/>
              <a:cs typeface="Arial" panose="020B0604020202020204" pitchFamily="34" charset="0"/>
            </a:endParaRPr>
          </a:p>
          <a:p>
            <a:pPr marL="380981" indent="-380981" algn="just">
              <a:buFont typeface="Arial" panose="020B0604020202020204" pitchFamily="34" charset="0"/>
              <a:buChar char="•"/>
            </a:pPr>
            <a:r>
              <a:rPr lang="es-CO" dirty="0">
                <a:solidFill>
                  <a:prstClr val="white"/>
                </a:solidFill>
                <a:latin typeface="Arial" panose="020B0604020202020204" pitchFamily="34" charset="0"/>
                <a:cs typeface="Arial" panose="020B0604020202020204" pitchFamily="34" charset="0"/>
              </a:rPr>
              <a:t>Aumento de la competitividad y productividad </a:t>
            </a:r>
            <a:r>
              <a:rPr lang="es-CO" dirty="0" smtClean="0">
                <a:solidFill>
                  <a:prstClr val="white"/>
                </a:solidFill>
                <a:latin typeface="Arial" panose="020B0604020202020204" pitchFamily="34" charset="0"/>
                <a:cs typeface="Arial" panose="020B0604020202020204" pitchFamily="34" charset="0"/>
              </a:rPr>
              <a:t>del sector artesanal</a:t>
            </a:r>
          </a:p>
          <a:p>
            <a:pPr marL="380981" indent="-380981" algn="just">
              <a:buFont typeface="Arial" panose="020B0604020202020204" pitchFamily="34" charset="0"/>
              <a:buChar char="•"/>
            </a:pPr>
            <a:r>
              <a:rPr lang="es-CO" dirty="0" smtClean="0">
                <a:solidFill>
                  <a:prstClr val="white"/>
                </a:solidFill>
                <a:latin typeface="Arial" panose="020B0604020202020204" pitchFamily="34" charset="0"/>
                <a:cs typeface="Arial" panose="020B0604020202020204" pitchFamily="34" charset="0"/>
              </a:rPr>
              <a:t>Diseño </a:t>
            </a:r>
            <a:r>
              <a:rPr lang="es-CO" dirty="0">
                <a:solidFill>
                  <a:prstClr val="white"/>
                </a:solidFill>
                <a:latin typeface="Arial" panose="020B0604020202020204" pitchFamily="34" charset="0"/>
                <a:cs typeface="Arial" panose="020B0604020202020204" pitchFamily="34" charset="0"/>
              </a:rPr>
              <a:t>y desarrollo de </a:t>
            </a:r>
            <a:r>
              <a:rPr lang="es-CO" dirty="0" smtClean="0">
                <a:solidFill>
                  <a:prstClr val="white"/>
                </a:solidFill>
                <a:latin typeface="Arial" panose="020B0604020202020204" pitchFamily="34" charset="0"/>
                <a:cs typeface="Arial" panose="020B0604020202020204" pitchFamily="34" charset="0"/>
              </a:rPr>
              <a:t>productos</a:t>
            </a:r>
          </a:p>
          <a:p>
            <a:pPr marL="380981" indent="-380981" algn="just">
              <a:buFont typeface="Arial" panose="020B0604020202020204" pitchFamily="34" charset="0"/>
              <a:buChar char="•"/>
            </a:pPr>
            <a:r>
              <a:rPr lang="es-CO" dirty="0">
                <a:solidFill>
                  <a:prstClr val="white"/>
                </a:solidFill>
                <a:latin typeface="Arial" panose="020B0604020202020204" pitchFamily="34" charset="0"/>
                <a:cs typeface="Arial" panose="020B0604020202020204" pitchFamily="34" charset="0"/>
              </a:rPr>
              <a:t>Protección de la propiedad </a:t>
            </a:r>
            <a:r>
              <a:rPr lang="es-CO" dirty="0" smtClean="0">
                <a:solidFill>
                  <a:prstClr val="white"/>
                </a:solidFill>
                <a:latin typeface="Arial" panose="020B0604020202020204" pitchFamily="34" charset="0"/>
                <a:cs typeface="Arial" panose="020B0604020202020204" pitchFamily="34" charset="0"/>
              </a:rPr>
              <a:t>intelectual</a:t>
            </a:r>
          </a:p>
          <a:p>
            <a:pPr marL="380981" indent="-380981" algn="just">
              <a:buFont typeface="Arial" panose="020B0604020202020204" pitchFamily="34" charset="0"/>
              <a:buChar char="•"/>
            </a:pPr>
            <a:r>
              <a:rPr lang="es-CO" dirty="0">
                <a:solidFill>
                  <a:prstClr val="white"/>
                </a:solidFill>
                <a:latin typeface="Arial" panose="020B0604020202020204" pitchFamily="34" charset="0"/>
                <a:cs typeface="Arial" panose="020B0604020202020204" pitchFamily="34" charset="0"/>
              </a:rPr>
              <a:t>Apoyo a la investigación</a:t>
            </a:r>
          </a:p>
          <a:p>
            <a:pPr marL="380981" indent="-380981" algn="just">
              <a:buFont typeface="Arial" panose="020B0604020202020204" pitchFamily="34" charset="0"/>
              <a:buChar char="•"/>
            </a:pPr>
            <a:r>
              <a:rPr lang="es-CO" dirty="0" smtClean="0">
                <a:solidFill>
                  <a:prstClr val="white"/>
                </a:solidFill>
                <a:latin typeface="Arial" panose="020B0604020202020204" pitchFamily="34" charset="0"/>
                <a:cs typeface="Arial" panose="020B0604020202020204" pitchFamily="34" charset="0"/>
              </a:rPr>
              <a:t>Promoción </a:t>
            </a:r>
            <a:r>
              <a:rPr lang="es-CO" dirty="0">
                <a:solidFill>
                  <a:prstClr val="white"/>
                </a:solidFill>
                <a:latin typeface="Arial" panose="020B0604020202020204" pitchFamily="34" charset="0"/>
                <a:cs typeface="Arial" panose="020B0604020202020204" pitchFamily="34" charset="0"/>
              </a:rPr>
              <a:t>y </a:t>
            </a:r>
            <a:r>
              <a:rPr lang="es-CO" dirty="0" smtClean="0">
                <a:solidFill>
                  <a:prstClr val="white"/>
                </a:solidFill>
                <a:latin typeface="Arial" panose="020B0604020202020204" pitchFamily="34" charset="0"/>
                <a:cs typeface="Arial" panose="020B0604020202020204" pitchFamily="34" charset="0"/>
              </a:rPr>
              <a:t>comercialización</a:t>
            </a:r>
            <a:endParaRPr lang="es-CO" dirty="0">
              <a:solidFill>
                <a:prstClr val="white"/>
              </a:solidFill>
              <a:latin typeface="Arial" panose="020B0604020202020204" pitchFamily="34" charset="0"/>
              <a:cs typeface="Arial" panose="020B0604020202020204" pitchFamily="34" charset="0"/>
            </a:endParaRPr>
          </a:p>
          <a:p>
            <a:pPr marL="380981" indent="-380981" algn="just">
              <a:buFont typeface="Arial" panose="020B0604020202020204" pitchFamily="34" charset="0"/>
              <a:buChar char="•"/>
            </a:pPr>
            <a:r>
              <a:rPr lang="es-CO" dirty="0" smtClean="0">
                <a:solidFill>
                  <a:prstClr val="white"/>
                </a:solidFill>
                <a:latin typeface="Arial" panose="020B0604020202020204" pitchFamily="34" charset="0"/>
                <a:cs typeface="Arial" panose="020B0604020202020204" pitchFamily="34" charset="0"/>
              </a:rPr>
              <a:t>Posicionamiento </a:t>
            </a:r>
            <a:r>
              <a:rPr lang="es-CO" dirty="0">
                <a:solidFill>
                  <a:prstClr val="white"/>
                </a:solidFill>
                <a:latin typeface="Arial" panose="020B0604020202020204" pitchFamily="34" charset="0"/>
                <a:cs typeface="Arial" panose="020B0604020202020204" pitchFamily="34" charset="0"/>
              </a:rPr>
              <a:t>de las artesanías como atractivo </a:t>
            </a:r>
            <a:r>
              <a:rPr lang="es-CO" dirty="0" smtClean="0">
                <a:solidFill>
                  <a:prstClr val="white"/>
                </a:solidFill>
                <a:latin typeface="Arial" panose="020B0604020202020204" pitchFamily="34" charset="0"/>
                <a:cs typeface="Arial" panose="020B0604020202020204" pitchFamily="34" charset="0"/>
              </a:rPr>
              <a:t>turístico</a:t>
            </a:r>
          </a:p>
          <a:p>
            <a:pPr marL="380981" indent="-380981" algn="just">
              <a:buFont typeface="Arial" panose="020B0604020202020204" pitchFamily="34" charset="0"/>
              <a:buChar char="•"/>
            </a:pPr>
            <a:r>
              <a:rPr lang="es-CO" b="1" dirty="0">
                <a:solidFill>
                  <a:schemeClr val="bg1"/>
                </a:solidFill>
                <a:latin typeface="Arial" panose="020B0604020202020204" pitchFamily="34" charset="0"/>
                <a:cs typeface="Arial" panose="020B0604020202020204" pitchFamily="34" charset="0"/>
              </a:rPr>
              <a:t>Articulación del sector artesanal con otras industrias creativas en el marco de la política de economía naranja</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98" y="6134448"/>
            <a:ext cx="12198698" cy="7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35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36882"/>
            <a:ext cx="12167190" cy="6559619"/>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5245672" y="620690"/>
            <a:ext cx="4736529" cy="829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000" b="1" dirty="0" smtClean="0">
                <a:solidFill>
                  <a:schemeClr val="bg1"/>
                </a:solidFill>
                <a:latin typeface="Arial" panose="020B0604020202020204" pitchFamily="34" charset="0"/>
                <a:cs typeface="Arial" panose="020B0604020202020204" pitchFamily="34" charset="0"/>
              </a:rPr>
              <a:t>MARCO ESTRATÉGICO </a:t>
            </a:r>
            <a:endParaRPr lang="es-ES" sz="3000" b="1" dirty="0">
              <a:solidFill>
                <a:schemeClr val="bg1"/>
              </a:solidFill>
              <a:latin typeface="Arial" panose="020B0604020202020204" pitchFamily="34" charset="0"/>
              <a:cs typeface="Arial" panose="020B0604020202020204" pitchFamily="34" charset="0"/>
            </a:endParaRPr>
          </a:p>
        </p:txBody>
      </p:sp>
      <p:sp>
        <p:nvSpPr>
          <p:cNvPr id="10" name="7 Rectángulo"/>
          <p:cNvSpPr/>
          <p:nvPr/>
        </p:nvSpPr>
        <p:spPr>
          <a:xfrm>
            <a:off x="5829676" y="1449370"/>
            <a:ext cx="5805811" cy="4893647"/>
          </a:xfrm>
          <a:prstGeom prst="rect">
            <a:avLst/>
          </a:prstGeom>
        </p:spPr>
        <p:txBody>
          <a:bodyPr wrap="square">
            <a:spAutoFit/>
          </a:bodyPr>
          <a:lstStyle/>
          <a:p>
            <a:pPr algn="just"/>
            <a:r>
              <a:rPr lang="es-CO" sz="2400" dirty="0" smtClean="0">
                <a:solidFill>
                  <a:schemeClr val="bg1">
                    <a:lumMod val="50000"/>
                  </a:schemeClr>
                </a:solidFill>
                <a:latin typeface="Arial" panose="020B0604020202020204" pitchFamily="34" charset="0"/>
                <a:cs typeface="Arial" panose="020B0604020202020204" pitchFamily="34" charset="0"/>
              </a:rPr>
              <a:t>Contexto organizacional</a:t>
            </a:r>
          </a:p>
          <a:p>
            <a:pPr algn="just"/>
            <a:endParaRPr lang="es-CO" sz="2400" dirty="0" smtClean="0">
              <a:solidFill>
                <a:schemeClr val="bg1"/>
              </a:solidFill>
              <a:latin typeface="Arial" panose="020B0604020202020204" pitchFamily="34" charset="0"/>
              <a:cs typeface="Arial" panose="020B0604020202020204" pitchFamily="34" charset="0"/>
            </a:endParaRPr>
          </a:p>
          <a:p>
            <a:pPr algn="just"/>
            <a:r>
              <a:rPr lang="es-CO" sz="2400" dirty="0">
                <a:solidFill>
                  <a:schemeClr val="bg1">
                    <a:lumMod val="50000"/>
                  </a:schemeClr>
                </a:solidFill>
                <a:latin typeface="Arial" panose="020B0604020202020204" pitchFamily="34" charset="0"/>
                <a:cs typeface="Arial" panose="020B0604020202020204" pitchFamily="34" charset="0"/>
              </a:rPr>
              <a:t>Misión</a:t>
            </a:r>
          </a:p>
          <a:p>
            <a:pPr algn="just"/>
            <a:r>
              <a:rPr lang="es-CO" sz="2400" dirty="0" smtClean="0">
                <a:solidFill>
                  <a:schemeClr val="bg1"/>
                </a:solidFill>
                <a:latin typeface="Arial" panose="020B0604020202020204" pitchFamily="34" charset="0"/>
                <a:cs typeface="Arial" panose="020B0604020202020204" pitchFamily="34" charset="0"/>
              </a:rPr>
              <a:t> </a:t>
            </a:r>
          </a:p>
          <a:p>
            <a:pPr algn="just"/>
            <a:r>
              <a:rPr lang="es-CO" sz="2400" dirty="0">
                <a:solidFill>
                  <a:schemeClr val="bg1"/>
                </a:solidFill>
                <a:latin typeface="Arial" panose="020B0604020202020204" pitchFamily="34" charset="0"/>
                <a:cs typeface="Arial" panose="020B0604020202020204" pitchFamily="34" charset="0"/>
              </a:rPr>
              <a:t>Visión</a:t>
            </a:r>
          </a:p>
          <a:p>
            <a:pPr algn="just"/>
            <a:endParaRPr lang="es-CO" sz="2400" dirty="0" smtClean="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Principios rectores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pPr algn="just"/>
            <a:r>
              <a:rPr lang="es-CO" sz="2400" dirty="0" smtClean="0">
                <a:solidFill>
                  <a:schemeClr val="bg1">
                    <a:lumMod val="50000"/>
                  </a:schemeClr>
                </a:solidFill>
                <a:latin typeface="Arial" panose="020B0604020202020204" pitchFamily="34" charset="0"/>
                <a:cs typeface="Arial" panose="020B0604020202020204" pitchFamily="34" charset="0"/>
              </a:rPr>
              <a:t>Ejes estratégicos</a:t>
            </a:r>
          </a:p>
          <a:p>
            <a:pPr algn="just"/>
            <a:endParaRPr lang="es-CO" sz="2400" dirty="0">
              <a:solidFill>
                <a:schemeClr val="bg1">
                  <a:lumMod val="50000"/>
                </a:schemeClr>
              </a:solidFill>
              <a:latin typeface="Arial" panose="020B0604020202020204" pitchFamily="34" charset="0"/>
              <a:cs typeface="Arial" panose="020B0604020202020204" pitchFamily="34" charset="0"/>
            </a:endParaRPr>
          </a:p>
          <a:p>
            <a:r>
              <a:rPr lang="es-CO" sz="2400" dirty="0" smtClean="0">
                <a:solidFill>
                  <a:schemeClr val="bg1">
                    <a:lumMod val="50000"/>
                  </a:schemeClr>
                </a:solidFill>
                <a:latin typeface="Arial" panose="020B0604020202020204" pitchFamily="34" charset="0"/>
                <a:cs typeface="Arial" panose="020B0604020202020204" pitchFamily="34" charset="0"/>
              </a:rPr>
              <a:t>Plan estratégico:      </a:t>
            </a:r>
            <a:r>
              <a:rPr lang="es-CO" sz="2000" dirty="0" smtClean="0">
                <a:solidFill>
                  <a:schemeClr val="bg1">
                    <a:lumMod val="50000"/>
                  </a:schemeClr>
                </a:solidFill>
                <a:latin typeface="Arial" panose="020B0604020202020204" pitchFamily="34" charset="0"/>
                <a:cs typeface="Arial" panose="020B0604020202020204" pitchFamily="34" charset="0"/>
              </a:rPr>
              <a:t>Resultados 2018</a:t>
            </a:r>
          </a:p>
          <a:p>
            <a:r>
              <a:rPr lang="es-CO" sz="2000" dirty="0">
                <a:solidFill>
                  <a:schemeClr val="bg1">
                    <a:lumMod val="50000"/>
                  </a:schemeClr>
                </a:solidFill>
                <a:latin typeface="Arial" panose="020B0604020202020204" pitchFamily="34" charset="0"/>
                <a:cs typeface="Arial" panose="020B0604020202020204" pitchFamily="34" charset="0"/>
              </a:rPr>
              <a:t>	</a:t>
            </a:r>
            <a:r>
              <a:rPr lang="es-CO" sz="2000" dirty="0" smtClean="0">
                <a:solidFill>
                  <a:schemeClr val="bg1">
                    <a:lumMod val="50000"/>
                  </a:schemeClr>
                </a:solidFill>
                <a:latin typeface="Arial" panose="020B0604020202020204" pitchFamily="34" charset="0"/>
                <a:cs typeface="Arial" panose="020B0604020202020204" pitchFamily="34" charset="0"/>
              </a:rPr>
              <a:t>		Resultado Cuatrienio</a:t>
            </a:r>
          </a:p>
          <a:p>
            <a:r>
              <a:rPr lang="es-CO" sz="2000" dirty="0" smtClean="0">
                <a:solidFill>
                  <a:schemeClr val="bg1">
                    <a:lumMod val="50000"/>
                  </a:schemeClr>
                </a:solidFill>
                <a:latin typeface="Arial" panose="020B0604020202020204" pitchFamily="34" charset="0"/>
                <a:cs typeface="Arial" panose="020B0604020202020204" pitchFamily="34" charset="0"/>
              </a:rPr>
              <a:t>                                       (Indicadores de gestión)</a:t>
            </a:r>
          </a:p>
          <a:p>
            <a:pPr algn="just"/>
            <a:endParaRPr lang="es-CO" sz="800" dirty="0" smtClean="0">
              <a:solidFill>
                <a:schemeClr val="bg1"/>
              </a:solidFill>
              <a:latin typeface="Arial" panose="020B0604020202020204" pitchFamily="34" charset="0"/>
              <a:cs typeface="Arial" panose="020B0604020202020204" pitchFamily="34" charset="0"/>
            </a:endParaRPr>
          </a:p>
        </p:txBody>
      </p:sp>
      <p:sp>
        <p:nvSpPr>
          <p:cNvPr id="11" name="Oval 25"/>
          <p:cNvSpPr>
            <a:spLocks noChangeArrowheads="1"/>
          </p:cNvSpPr>
          <p:nvPr/>
        </p:nvSpPr>
        <p:spPr bwMode="blackWhite">
          <a:xfrm>
            <a:off x="5416206" y="224647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2</a:t>
            </a:r>
          </a:p>
        </p:txBody>
      </p:sp>
      <p:sp>
        <p:nvSpPr>
          <p:cNvPr id="16" name="Oval 25"/>
          <p:cNvSpPr>
            <a:spLocks noChangeArrowheads="1"/>
          </p:cNvSpPr>
          <p:nvPr/>
        </p:nvSpPr>
        <p:spPr bwMode="blackWhite">
          <a:xfrm>
            <a:off x="5437380" y="2974618"/>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3</a:t>
            </a:r>
            <a:endParaRPr lang="es-MX" sz="2000" b="1" dirty="0">
              <a:solidFill>
                <a:schemeClr val="bg1"/>
              </a:solidFill>
              <a:latin typeface="Arial" panose="020B0604020202020204" pitchFamily="34" charset="0"/>
              <a:cs typeface="Arial" panose="020B0604020202020204" pitchFamily="34" charset="0"/>
            </a:endParaRPr>
          </a:p>
        </p:txBody>
      </p:sp>
      <p:sp>
        <p:nvSpPr>
          <p:cNvPr id="8" name="Oval 25"/>
          <p:cNvSpPr>
            <a:spLocks noChangeArrowheads="1"/>
          </p:cNvSpPr>
          <p:nvPr/>
        </p:nvSpPr>
        <p:spPr bwMode="blackWhite">
          <a:xfrm>
            <a:off x="5474447" y="370276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4</a:t>
            </a:r>
            <a:endParaRPr lang="es-MX" sz="2000" b="1" dirty="0">
              <a:solidFill>
                <a:schemeClr val="bg1"/>
              </a:solidFill>
              <a:latin typeface="Arial" panose="020B0604020202020204" pitchFamily="34" charset="0"/>
              <a:cs typeface="Arial" panose="020B0604020202020204" pitchFamily="34" charset="0"/>
            </a:endParaRPr>
          </a:p>
        </p:txBody>
      </p:sp>
      <p:sp>
        <p:nvSpPr>
          <p:cNvPr id="12" name="Oval 25"/>
          <p:cNvSpPr>
            <a:spLocks noChangeArrowheads="1"/>
          </p:cNvSpPr>
          <p:nvPr/>
        </p:nvSpPr>
        <p:spPr bwMode="blackWhite">
          <a:xfrm>
            <a:off x="5469636" y="5149219"/>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6</a:t>
            </a:r>
            <a:endParaRPr lang="es-MX" sz="2000" b="1" dirty="0">
              <a:solidFill>
                <a:schemeClr val="bg1"/>
              </a:solidFill>
              <a:latin typeface="Arial" panose="020B0604020202020204" pitchFamily="34" charset="0"/>
              <a:cs typeface="Arial" panose="020B0604020202020204" pitchFamily="34" charset="0"/>
            </a:endParaRPr>
          </a:p>
        </p:txBody>
      </p:sp>
      <p:sp>
        <p:nvSpPr>
          <p:cNvPr id="13" name="Oval 25"/>
          <p:cNvSpPr>
            <a:spLocks noChangeArrowheads="1"/>
          </p:cNvSpPr>
          <p:nvPr/>
        </p:nvSpPr>
        <p:spPr bwMode="blackWhite">
          <a:xfrm>
            <a:off x="5469636" y="4425992"/>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smtClean="0">
                <a:solidFill>
                  <a:schemeClr val="bg1"/>
                </a:solidFill>
                <a:latin typeface="Arial" panose="020B0604020202020204" pitchFamily="34" charset="0"/>
                <a:cs typeface="Arial" panose="020B0604020202020204" pitchFamily="34" charset="0"/>
              </a:rPr>
              <a:t>5</a:t>
            </a:r>
            <a:endParaRPr lang="es-MX" sz="2000" b="1" dirty="0">
              <a:solidFill>
                <a:schemeClr val="bg1"/>
              </a:solidFill>
              <a:latin typeface="Arial" panose="020B0604020202020204" pitchFamily="34" charset="0"/>
              <a:cs typeface="Arial" panose="020B0604020202020204" pitchFamily="34" charset="0"/>
            </a:endParaRPr>
          </a:p>
        </p:txBody>
      </p:sp>
      <p:sp>
        <p:nvSpPr>
          <p:cNvPr id="17" name="Oval 25"/>
          <p:cNvSpPr>
            <a:spLocks noChangeArrowheads="1"/>
          </p:cNvSpPr>
          <p:nvPr/>
        </p:nvSpPr>
        <p:spPr bwMode="blackWhite">
          <a:xfrm>
            <a:off x="5402041" y="1537335"/>
            <a:ext cx="360040" cy="357879"/>
          </a:xfrm>
          <a:prstGeom prst="ellipse">
            <a:avLst/>
          </a:prstGeom>
          <a:solidFill>
            <a:srgbClr val="C00000"/>
          </a:solidFill>
          <a:ln w="9525">
            <a:noFill/>
            <a:round/>
            <a:headEnd/>
            <a:tailEnd/>
          </a:ln>
          <a:effectLst/>
        </p:spPr>
        <p:txBody>
          <a:bodyPr wrap="none" anchor="ctr"/>
          <a:lstStyle/>
          <a:p>
            <a:pPr algn="ctr" eaLnBrk="0" hangingPunct="0"/>
            <a:r>
              <a:rPr lang="es-MX" sz="2000" b="1" dirty="0">
                <a:solidFill>
                  <a:schemeClr val="bg1"/>
                </a:solidFill>
                <a:latin typeface="Arial" panose="020B0604020202020204" pitchFamily="34" charset="0"/>
                <a:cs typeface="Arial" panose="020B0604020202020204" pitchFamily="34" charset="0"/>
              </a:rPr>
              <a:t>1</a:t>
            </a:r>
          </a:p>
        </p:txBody>
      </p:sp>
      <p:sp>
        <p:nvSpPr>
          <p:cNvPr id="19" name="Rectángulo 18"/>
          <p:cNvSpPr/>
          <p:nvPr/>
        </p:nvSpPr>
        <p:spPr>
          <a:xfrm>
            <a:off x="13648" y="6223379"/>
            <a:ext cx="12172246" cy="6482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1" name="Imagen 20"/>
          <p:cNvPicPr>
            <a:picLocks noChangeAspect="1"/>
          </p:cNvPicPr>
          <p:nvPr/>
        </p:nvPicPr>
        <p:blipFill>
          <a:blip r:embed="rId4"/>
          <a:stretch>
            <a:fillRect/>
          </a:stretch>
        </p:blipFill>
        <p:spPr>
          <a:xfrm>
            <a:off x="7614669" y="6221350"/>
            <a:ext cx="3085173" cy="687829"/>
          </a:xfrm>
          <a:prstGeom prst="rect">
            <a:avLst/>
          </a:prstGeom>
        </p:spPr>
      </p:pic>
      <p:pic>
        <p:nvPicPr>
          <p:cNvPr id="22" name="Imagen 21"/>
          <p:cNvPicPr>
            <a:picLocks noChangeAspect="1"/>
          </p:cNvPicPr>
          <p:nvPr/>
        </p:nvPicPr>
        <p:blipFill>
          <a:blip r:embed="rId5"/>
          <a:stretch>
            <a:fillRect/>
          </a:stretch>
        </p:blipFill>
        <p:spPr>
          <a:xfrm>
            <a:off x="10849971" y="6204042"/>
            <a:ext cx="1081551" cy="711157"/>
          </a:xfrm>
          <a:prstGeom prst="rect">
            <a:avLst/>
          </a:prstGeom>
        </p:spPr>
      </p:pic>
    </p:spTree>
    <p:extLst>
      <p:ext uri="{BB962C8B-B14F-4D97-AF65-F5344CB8AC3E}">
        <p14:creationId xmlns:p14="http://schemas.microsoft.com/office/powerpoint/2010/main" val="263199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rotWithShape="1">
          <a:blip r:embed="rId3">
            <a:extLst>
              <a:ext uri="{28A0092B-C50C-407E-A947-70E740481C1C}">
                <a14:useLocalDpi xmlns:a14="http://schemas.microsoft.com/office/drawing/2010/main" val="0"/>
              </a:ext>
            </a:extLst>
          </a:blip>
          <a:srcRect t="11934" b="6100"/>
          <a:stretch/>
        </p:blipFill>
        <p:spPr>
          <a:xfrm>
            <a:off x="0" y="0"/>
            <a:ext cx="5609230" cy="6838950"/>
          </a:xfrm>
          <a:prstGeom prst="rect">
            <a:avLst/>
          </a:prstGeom>
        </p:spPr>
      </p:pic>
      <p:sp>
        <p:nvSpPr>
          <p:cNvPr id="3" name="CuadroTexto 2"/>
          <p:cNvSpPr txBox="1"/>
          <p:nvPr/>
        </p:nvSpPr>
        <p:spPr>
          <a:xfrm>
            <a:off x="6415901" y="627963"/>
            <a:ext cx="5145206" cy="523220"/>
          </a:xfrm>
          <a:prstGeom prst="rect">
            <a:avLst/>
          </a:prstGeom>
          <a:noFill/>
        </p:spPr>
        <p:txBody>
          <a:bodyPr wrap="square" rtlCol="0">
            <a:spAutoFit/>
          </a:bodyPr>
          <a:lstStyle/>
          <a:p>
            <a:r>
              <a:rPr lang="es-CO" sz="2800" b="1" dirty="0" smtClean="0">
                <a:solidFill>
                  <a:prstClr val="white"/>
                </a:solidFill>
                <a:latin typeface="Arial" panose="020B0604020202020204" pitchFamily="34" charset="0"/>
                <a:cs typeface="Arial" panose="020B0604020202020204" pitchFamily="34" charset="0"/>
              </a:rPr>
              <a:t>VISIÓN</a:t>
            </a:r>
            <a:endParaRPr lang="es-CO" sz="2800" b="1" dirty="0">
              <a:solidFill>
                <a:prstClr val="white"/>
              </a:solidFill>
              <a:latin typeface="Arial" panose="020B0604020202020204" pitchFamily="34" charset="0"/>
              <a:cs typeface="Arial" panose="020B0604020202020204" pitchFamily="34" charset="0"/>
            </a:endParaRPr>
          </a:p>
        </p:txBody>
      </p:sp>
      <p:sp>
        <p:nvSpPr>
          <p:cNvPr id="5" name="Rectángulo 4"/>
          <p:cNvSpPr/>
          <p:nvPr/>
        </p:nvSpPr>
        <p:spPr>
          <a:xfrm>
            <a:off x="6415901" y="1889626"/>
            <a:ext cx="5325209" cy="1754326"/>
          </a:xfrm>
          <a:prstGeom prst="rect">
            <a:avLst/>
          </a:prstGeom>
        </p:spPr>
        <p:txBody>
          <a:bodyPr wrap="square">
            <a:spAutoFit/>
          </a:bodyPr>
          <a:lstStyle/>
          <a:p>
            <a:pPr algn="just"/>
            <a:r>
              <a:rPr lang="es-CO" b="1" dirty="0" smtClean="0">
                <a:solidFill>
                  <a:prstClr val="white"/>
                </a:solidFill>
                <a:latin typeface="Arial" panose="020B0604020202020204" pitchFamily="34" charset="0"/>
                <a:cs typeface="Arial" panose="020B0604020202020204" pitchFamily="34" charset="0"/>
              </a:rPr>
              <a:t>Artesanías </a:t>
            </a:r>
            <a:r>
              <a:rPr lang="es-CO" b="1" dirty="0">
                <a:solidFill>
                  <a:prstClr val="white"/>
                </a:solidFill>
                <a:latin typeface="Arial" panose="020B0604020202020204" pitchFamily="34" charset="0"/>
                <a:cs typeface="Arial" panose="020B0604020202020204" pitchFamily="34" charset="0"/>
              </a:rPr>
              <a:t>de Colombia en el 2018, será la entidad que lidere el fortalecimiento de la cadena de valor de la actividad artesanal, contribuyendo al desarrollo local y regional y a la preservación de los oficios y la tradición, con presencia en todo el país.</a:t>
            </a:r>
            <a:endParaRPr lang="en-US" b="1" dirty="0">
              <a:solidFill>
                <a:prstClr val="white"/>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98" y="6134448"/>
            <a:ext cx="12198698" cy="72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1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14430</TotalTime>
  <Words>4641</Words>
  <Application>Microsoft Office PowerPoint</Application>
  <PresentationFormat>Panorámica</PresentationFormat>
  <Paragraphs>641</Paragraphs>
  <Slides>27</Slides>
  <Notes>25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Verdana</vt:lpstr>
      <vt:lpstr>Zurich BT</vt:lpstr>
      <vt:lpstr>Office Theme</vt:lpstr>
      <vt:lpstr>ARTESANÍAS DE COLOMBIA Plan estratégico  Cierre 2015 - 2018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 sastoque</dc:creator>
  <cp:lastModifiedBy>Johanna Paola Andrade Solano</cp:lastModifiedBy>
  <cp:revision>1475</cp:revision>
  <cp:lastPrinted>2017-06-12T23:39:04Z</cp:lastPrinted>
  <dcterms:created xsi:type="dcterms:W3CDTF">2017-01-16T16:57:59Z</dcterms:created>
  <dcterms:modified xsi:type="dcterms:W3CDTF">2019-02-01T00:06:59Z</dcterms:modified>
</cp:coreProperties>
</file>