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840" r:id="rId2"/>
    <p:sldId id="940" r:id="rId3"/>
    <p:sldId id="998" r:id="rId4"/>
    <p:sldId id="991" r:id="rId5"/>
    <p:sldId id="999" r:id="rId6"/>
    <p:sldId id="992" r:id="rId7"/>
    <p:sldId id="656" r:id="rId8"/>
    <p:sldId id="1000" r:id="rId9"/>
    <p:sldId id="968" r:id="rId10"/>
    <p:sldId id="965" r:id="rId11"/>
    <p:sldId id="967" r:id="rId12"/>
    <p:sldId id="1007" r:id="rId13"/>
    <p:sldId id="1017" r:id="rId14"/>
    <p:sldId id="1016" r:id="rId15"/>
    <p:sldId id="1018" r:id="rId16"/>
    <p:sldId id="1019" r:id="rId17"/>
    <p:sldId id="1020" r:id="rId18"/>
    <p:sldId id="1021" r:id="rId19"/>
    <p:sldId id="1022" r:id="rId20"/>
    <p:sldId id="1023" r:id="rId21"/>
    <p:sldId id="1024" r:id="rId22"/>
    <p:sldId id="1025" r:id="rId23"/>
    <p:sldId id="1026" r:id="rId24"/>
    <p:sldId id="1027" r:id="rId25"/>
    <p:sldId id="1028" r:id="rId26"/>
    <p:sldId id="518" r:id="rId27"/>
  </p:sldIdLst>
  <p:sldSz cx="12192000" cy="6858000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9E94FB5-FAC6-4C22-882E-5FDD1BF3C4AB}">
          <p14:sldIdLst>
            <p14:sldId id="840"/>
            <p14:sldId id="940"/>
            <p14:sldId id="998"/>
            <p14:sldId id="991"/>
            <p14:sldId id="999"/>
            <p14:sldId id="992"/>
            <p14:sldId id="656"/>
            <p14:sldId id="1000"/>
            <p14:sldId id="968"/>
            <p14:sldId id="965"/>
            <p14:sldId id="967"/>
            <p14:sldId id="1007"/>
            <p14:sldId id="1017"/>
            <p14:sldId id="1016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518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117" userDrawn="1">
          <p15:clr>
            <a:srgbClr val="A4A3A4"/>
          </p15:clr>
        </p15:guide>
        <p15:guide id="4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35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Paola Andrade Solano" initials="JPAS" lastIdx="2" clrIdx="0">
    <p:extLst>
      <p:ext uri="{19B8F6BF-5375-455C-9EA6-DF929625EA0E}">
        <p15:presenceInfo xmlns:p15="http://schemas.microsoft.com/office/powerpoint/2012/main" userId="S-1-5-21-878006903-2437942062-211587979-7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20000"/>
    <a:srgbClr val="F60000"/>
    <a:srgbClr val="FF9900"/>
    <a:srgbClr val="CC3300"/>
    <a:srgbClr val="DEA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900" y="54"/>
      </p:cViewPr>
      <p:guideLst>
        <p:guide orient="horz" pos="1117"/>
        <p:guide pos="3863"/>
      </p:guideLst>
    </p:cSldViewPr>
  </p:slideViewPr>
  <p:outlineViewPr>
    <p:cViewPr>
      <p:scale>
        <a:sx n="33" d="100"/>
        <a:sy n="33" d="100"/>
      </p:scale>
      <p:origin x="0" y="-13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notesViewPr>
    <p:cSldViewPr snapToGrid="0" showGuides="1">
      <p:cViewPr varScale="1">
        <p:scale>
          <a:sx n="70" d="100"/>
          <a:sy n="70" d="100"/>
        </p:scale>
        <p:origin x="1068" y="60"/>
      </p:cViewPr>
      <p:guideLst>
        <p:guide orient="horz" pos="2208"/>
        <p:guide pos="35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9A77F-5181-45A9-99EB-7E53F4D7FA4A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5FD4F-60D1-4905-A035-E561F6E579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5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7DBF6-D7E6-4AEF-8C39-C298EA6DA050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E62A-BBB1-4AA1-B1AC-59E1712B35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49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57363" y="609600"/>
            <a:ext cx="5419725" cy="3048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50A80-71A6-E146-A6F0-9436A1035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75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5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15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77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2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18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6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19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76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20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9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57363" y="609600"/>
            <a:ext cx="5419725" cy="3048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50A80-71A6-E146-A6F0-9436A1035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48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21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7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22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24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23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4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24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4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25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0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47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57363" y="609600"/>
            <a:ext cx="5419725" cy="3048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50A80-71A6-E146-A6F0-9436A1035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89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57363" y="609600"/>
            <a:ext cx="5419725" cy="3048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50A80-71A6-E146-A6F0-9436A1035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6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E62A-BBB1-4AA1-B1AC-59E1712B3561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2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4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6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7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8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C68770C2-24CE-094C-96F0-82AC47C46440}" type="datetimeFigureOut">
              <a:rPr lang="en-US" sz="2400" smtClean="0">
                <a:solidFill>
                  <a:prstClr val="black"/>
                </a:solidFill>
              </a:rPr>
              <a:pPr defTabSz="609585"/>
              <a:t>1/31/2019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56BC7AA-5A99-1D4D-A1A5-243B08CCDA6C}" type="slidenum">
              <a:rPr lang="en-US" sz="2400" smtClean="0">
                <a:solidFill>
                  <a:prstClr val="black"/>
                </a:solidFill>
              </a:rPr>
              <a:pPr defTabSz="609585"/>
              <a:t>‹Nº›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5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698" y="0"/>
            <a:ext cx="12198698" cy="6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760" y="947584"/>
            <a:ext cx="7772400" cy="1368152"/>
          </a:xfrm>
        </p:spPr>
        <p:txBody>
          <a:bodyPr anchor="t">
            <a:normAutofit fontScale="90000"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ARTESANÍAS DE </a:t>
            </a: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  <a:b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2019 - 2022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76" y="4088405"/>
            <a:ext cx="1732448" cy="1356819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>
            <a:off x="70837" y="3565993"/>
            <a:ext cx="1217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Bogotá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Enero de 2019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648" y="6223379"/>
            <a:ext cx="12172246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21350"/>
            <a:ext cx="3085173" cy="6878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04042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803" b="11026"/>
          <a:stretch/>
        </p:blipFill>
        <p:spPr>
          <a:xfrm>
            <a:off x="0" y="-32084"/>
            <a:ext cx="5885399" cy="6898105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4091832" y="7481437"/>
            <a:ext cx="2540000" cy="243416"/>
          </a:xfrm>
        </p:spPr>
        <p:txBody>
          <a:bodyPr/>
          <a:lstStyle/>
          <a:p>
            <a:pPr defTabSz="609585"/>
            <a:fld id="{62EB0CAE-3758-4FF7-8802-9AE68CB0810F}" type="slidenum">
              <a:rPr lang="es-CO" altLang="es-ES" sz="1867">
                <a:solidFill>
                  <a:prstClr val="black"/>
                </a:solidFill>
              </a:rPr>
              <a:pPr defTabSz="609585"/>
              <a:t>10</a:t>
            </a:fld>
            <a:endParaRPr lang="es-CO" altLang="es-ES" sz="1867">
              <a:solidFill>
                <a:prstClr val="black"/>
              </a:solidFill>
            </a:endParaRP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2045016" y="7331153"/>
            <a:ext cx="4603749" cy="211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s-ES" sz="1867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54094" y="990657"/>
            <a:ext cx="5323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marL="342900" indent="-342900" algn="just">
              <a:buAutoNum type="arabicPeriod"/>
            </a:pP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empoderamiento de los artesanos y  potenciar sus competencias y capacidades técnicas y productivas a nivel local, regional y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nacional.</a:t>
            </a:r>
          </a:p>
          <a:p>
            <a:pPr marL="342900" indent="-342900" algn="just">
              <a:buAutoNum type="arabicPeriod"/>
            </a:pP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facilitación del comercio de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artesanías. </a:t>
            </a:r>
          </a:p>
          <a:p>
            <a:pPr marL="342900" indent="-342900" algn="just">
              <a:buAutoNum type="arabicPeriod"/>
            </a:pP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al aumento de los ingresos de los artesanos a través de la promoción de las artesanías y la creación de oportunidades comerciales. </a:t>
            </a:r>
            <a:endParaRPr lang="es-CO" sz="1800" b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Rescatar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preservar, proteger y promocionar el valor del patrimonio cultural de la actividad artesanal. </a:t>
            </a:r>
          </a:p>
          <a:p>
            <a:pPr marL="342900" indent="-342900" algn="just">
              <a:buAutoNum type="arabicPeriod"/>
            </a:pP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posicionamiento de la entidad frente a sus grupos de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interés.</a:t>
            </a:r>
          </a:p>
          <a:p>
            <a:pPr marL="342900" indent="-342900" algn="just">
              <a:buAutoNum type="arabicPeriod"/>
            </a:pP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 y alinear las prácticas del buen gobierno corporativo al modelo de gestión de la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271505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53434"/>
            <a:ext cx="3085173" cy="6878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36126"/>
            <a:ext cx="1081551" cy="711157"/>
          </a:xfrm>
          <a:prstGeom prst="rect">
            <a:avLst/>
          </a:prstGeom>
        </p:spPr>
      </p:pic>
      <p:sp>
        <p:nvSpPr>
          <p:cNvPr id="17" name="CuadroTexto 2"/>
          <p:cNvSpPr txBox="1"/>
          <p:nvPr/>
        </p:nvSpPr>
        <p:spPr>
          <a:xfrm>
            <a:off x="6241922" y="214782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 b="6288"/>
          <a:stretch/>
        </p:blipFill>
        <p:spPr>
          <a:xfrm>
            <a:off x="0" y="-1"/>
            <a:ext cx="5975638" cy="684998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54094" y="912757"/>
            <a:ext cx="53103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marL="268288" indent="-268288" algn="just"/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Gestionar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talento humano de acuerdo con las prioridades estratégicas de la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entidad. </a:t>
            </a:r>
          </a:p>
          <a:p>
            <a:pPr marL="268288" indent="-268288" algn="just"/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Promover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manejo adecuado de los recursos naturales, materias primas y procesos productivos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la sostenibilidad ambiental y preservación de los oficios en las comunidades artesanas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8288" indent="-268288" algn="just"/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Apalancar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movilizar recursos de inversión a nivel nacional e internacional por medio de la consolidación de alianzas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estratégicas. </a:t>
            </a:r>
          </a:p>
          <a:p>
            <a:pPr marL="268288" indent="-268288" algn="just"/>
            <a:r>
              <a:rPr lang="es-CO" sz="1800" b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10.Administrar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gestionar los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financieros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eficiente para garantizar la sostenibilidad del modelo de operación de la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entidad. </a:t>
            </a:r>
          </a:p>
          <a:p>
            <a:pPr marL="268288" indent="-268288" algn="just"/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Implementar </a:t>
            </a:r>
            <a:r>
              <a:rPr lang="es-CO" sz="1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para generar ingresos que contribuyan a la sostenibilidad de la operación de artesanías de </a:t>
            </a:r>
            <a:r>
              <a:rPr lang="es-CO" sz="18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Colombia. </a:t>
            </a:r>
          </a:p>
        </p:txBody>
      </p:sp>
      <p:sp>
        <p:nvSpPr>
          <p:cNvPr id="9" name="CuadroTexto 2"/>
          <p:cNvSpPr txBox="1"/>
          <p:nvPr/>
        </p:nvSpPr>
        <p:spPr>
          <a:xfrm>
            <a:off x="6254094" y="214782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sp>
        <p:nvSpPr>
          <p:cNvPr id="9" name="CuadroTexto 2"/>
          <p:cNvSpPr txBox="1"/>
          <p:nvPr/>
        </p:nvSpPr>
        <p:spPr>
          <a:xfrm>
            <a:off x="1176694" y="161365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78128"/>
              </p:ext>
            </p:extLst>
          </p:nvPr>
        </p:nvGraphicFramePr>
        <p:xfrm>
          <a:off x="867336" y="1020074"/>
          <a:ext cx="10301004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96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14"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 competitivo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Diseñar, coordinar e implementar medidas de facilitación del comercio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las condiciones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competitividad de las artesanías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 a la facilitación del comercio de artesanías </a:t>
                      </a: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las barreras para la comercialización de las artesanías en el comercio interno y externo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 y Beneficiario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agenda de trabajo interinstitucional que priorice territorios,  asuntos críticos y soluciones a trabajar, con el impulso de </a:t>
                      </a:r>
                      <a:r>
                        <a:rPr lang="es-CO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ADC</a:t>
                      </a: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el apoyo de </a:t>
                      </a:r>
                      <a:r>
                        <a:rPr lang="es-CO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MINCIT</a:t>
                      </a: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generar compromisos ante el alto gobierno a lo largo del cuatrienio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sp>
        <p:nvSpPr>
          <p:cNvPr id="9" name="CuadroTexto 2"/>
          <p:cNvSpPr txBox="1"/>
          <p:nvPr/>
        </p:nvSpPr>
        <p:spPr>
          <a:xfrm>
            <a:off x="1176694" y="161365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60516"/>
              </p:ext>
            </p:extLst>
          </p:nvPr>
        </p:nvGraphicFramePr>
        <p:xfrm>
          <a:off x="867336" y="1020074"/>
          <a:ext cx="10301004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96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274"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 competitivo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y coordinar las  acciones para la promoción del comercio legal y leal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el manejo adecuado de los recursos naturales, materias primas para contribuir a la sostenibilidad ambiental y preservación de los oficios en las comunidades artesanas.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Articular el trabajo interinstitucional para promover el comercio legal y leal de las artesanías colombianas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e implementar la  estrategia para la obtención de  permisos de aprovechamiento de materias primas que faciliten la comercialización de las artesanías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 y medio ambiente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00711"/>
              </p:ext>
            </p:extLst>
          </p:nvPr>
        </p:nvGraphicFramePr>
        <p:xfrm>
          <a:off x="995613" y="778027"/>
          <a:ext cx="10301004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37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14"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Productividad e innovación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e implementar intervenciones que incrementen la productividad de las empresas y los encadenamientos productivos.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 empoderamiento de los artesanos y  potenciar sus competencias y capacidades técnicas y productivas a nivel local, regional y nacional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Elevar la productividad y competitividad del sector artesanal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Apoyar iniciativas colectivas para el mejoramiento productivo y técnico.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 y Beneficiario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017465" y="121023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06393"/>
              </p:ext>
            </p:extLst>
          </p:nvPr>
        </p:nvGraphicFramePr>
        <p:xfrm>
          <a:off x="874059" y="966287"/>
          <a:ext cx="10570475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37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14"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Emprendimiento y formalización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 política integral de  emprendimiento para articular los esfuerzos y  recursos del  Gobierno.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 empoderamiento de los artesanos y  potenciar sus competencias y capacidades técnicas y productivas a nivel local, regional y nacional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Incentivar la cultura del emprendimiento y la formalización en el sector artesanal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las capacidades empresariales de los artesanos, mediante capacitación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 y Beneficiario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188259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26983"/>
              </p:ext>
            </p:extLst>
          </p:nvPr>
        </p:nvGraphicFramePr>
        <p:xfrm>
          <a:off x="1089742" y="616663"/>
          <a:ext cx="10301004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37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 rowSpan="4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fuentes de crecimiento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el plan para el desarrollo y  promoción de la  economía naranja.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 empoderamiento de los artesanos y  potenciar sus competencias y capacidades técnicas y productivas a nivel local, regional y nacional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los Laboratorios de Innovación y Diseño y Proyectos Especiales.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Fortalecer la innovación a través del diseño aplicado a la  producción de artesanías.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 y Beneficiario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Articular el sector artesanal con otras industrias creativas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Vincular a nuevos artesanos a los laboratorios  de innovación y diseño y programas especiales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red de aliados de los laboratorios de innovación y diseño </a:t>
                      </a:r>
                      <a:endParaRPr lang="es-CO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867336" y="13447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7955"/>
              </p:ext>
            </p:extLst>
          </p:nvPr>
        </p:nvGraphicFramePr>
        <p:xfrm>
          <a:off x="1089742" y="616663"/>
          <a:ext cx="10301004" cy="54988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37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fuentes de crecimiento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el plan para el desarrollo y  promoción de la  economía naranja.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 al aumento de los ingresos de los artesanos a través de la promoción de las artesanías y la creación de oportunidades comerciales.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y alinear la actividad artesanal con el turismo cultural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 sector artesanal como atractivo turístico cultural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 y Beneficiario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y ampliar los canales de comercialización (local, regional, nacional, e internacional)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 la participación en ferias regionales, nacionales e internacionales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 la participación en ruedas de negocios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Facilitar la participación de artesanos en eventos, espacios de exhibición y ferias locales, regionales, nacionales e internacionales.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 la participación de nuevos artesanos en las ferias organizadas por artesanías de Colombia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los canales promoción y búsqueda de oportunidades comerciales de Artesanías de Colombia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 las ventas de artesanías a través de diferentes canales de promoción y búsqueda de oportunidades comerciales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Diversificar la oferta de producto artesanal en los diferentes canales de promoción y búsqueda de oportunidades comerciales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867336" y="13447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05650"/>
              </p:ext>
            </p:extLst>
          </p:nvPr>
        </p:nvGraphicFramePr>
        <p:xfrm>
          <a:off x="867336" y="390846"/>
          <a:ext cx="10301004" cy="5708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fuentes de crecimiento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el plan para el desarrollo y  promoción de la  economía naranja.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Rescatar, preservar, proteger y promocionar el valor del patrimonio cultural artesanal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Rescatar los oficios y/ o técnicas  artesanales en riesgo de desaparecer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talleres de rescate de oficios y/o técnicas artesanales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 y Beneficiario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transmisión  de conocimiento a nuevas generaciones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e implementar acciones para vincular a nuevas generaciones a la actividad artesanal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Preservar el patrimonio cultural inmaterial del sector artesanal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Recopilar el conocimiento que se obtenga de los pueblos artesanales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investigación sobre la actividad artesanal para respaldar la preservación del patrimonio cultural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Proteger los oficios artesanales por medio de las normas de propiedad intelectual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protección del sector artesanal a través de las Denominaciones de origen y registros de marcas individuales y colectivas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Visibilizar el valor del patrimonio cultural del trabajo artesanal, promoviendo en el público, el valor cultural, social y económico de la artesanía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Divulgar el conocimiento cultural, social y económico que se obtenga de los pueblos artesanales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867336" y="13447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68413"/>
              </p:ext>
            </p:extLst>
          </p:nvPr>
        </p:nvGraphicFramePr>
        <p:xfrm>
          <a:off x="867336" y="807705"/>
          <a:ext cx="10301004" cy="3530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 rowSpan="4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 posicionamiento de la entidad frente a sus grupos de interés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Potenciar las actividades de promoción, comunicación y </a:t>
                      </a:r>
                      <a:r>
                        <a:rPr lang="es-CO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visibilización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gestión institucional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mayor divulgación de información de la entidad a través de medios locales, regionales y nacionales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Internos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2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los canales de comunicación directa con los artesanos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comunicación al interior de la entidad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Fortalecer la comunidad social y el uso de las </a:t>
                      </a:r>
                      <a:r>
                        <a:rPr lang="es-CO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TIC´s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parte de los grupos de interés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017465" y="179277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389128" y="168288"/>
            <a:ext cx="4736529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6521577" y="1361829"/>
            <a:ext cx="5555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algn="just"/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</a:t>
            </a: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estratégica Artesanías de Colombia S.A.</a:t>
            </a:r>
          </a:p>
          <a:p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blackWhite">
          <a:xfrm>
            <a:off x="6030138" y="136182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blackWhite">
          <a:xfrm>
            <a:off x="6030138" y="190287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648" y="6223379"/>
            <a:ext cx="12172246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21350"/>
            <a:ext cx="3085173" cy="6878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04042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6253"/>
              </p:ext>
            </p:extLst>
          </p:nvPr>
        </p:nvGraphicFramePr>
        <p:xfrm>
          <a:off x="867336" y="1009411"/>
          <a:ext cx="10301004" cy="3056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Actualizar y alinear las prácticas del buen gobierno corporativo al modelo de gestión de la entidad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y aplicar buenas prácticas de gobierno corporativo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Actualizar,  socializar e implementar el código de buen gobierno corporativo de la entidad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Internos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Mantener actualizado el nuevo modelo integrado de planeación y gestión (</a:t>
                      </a:r>
                      <a:r>
                        <a:rPr lang="es-CO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MIPG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Ejecutar  los planes de acción generados para cada política del modelo integrado de planeación y gestión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seguimiento y evaluación al mantenimiento del modelo integrado de planeación y gestión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228600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34008"/>
              </p:ext>
            </p:extLst>
          </p:nvPr>
        </p:nvGraphicFramePr>
        <p:xfrm>
          <a:off x="867336" y="1009411"/>
          <a:ext cx="10301004" cy="4154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rowSpan="5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Gestionar el talento humano de acuerdo con las prioridades estratégicas de la entidad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 la calidad de vida laboral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implementación de la estrategia integral de la ruta de la felicidad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y desarrollo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Fortalecer el Sistema de Gestión de Seguridad y Salud en el Trabajo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Propiciar el desarrollo y crecimiento profesional de los funcionarios de la entidad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implementación de la estrategia integral de la ruta del crecimiento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transformación de la cultura organizacional de la entidad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Generar un plan de actividades enfocado a la mejora de gestión del conocimiento 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Generar un plan enfocado a la apropiación de la misión y visión institucional y la política de integridad 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228600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35297"/>
              </p:ext>
            </p:extLst>
          </p:nvPr>
        </p:nvGraphicFramePr>
        <p:xfrm>
          <a:off x="867336" y="1009411"/>
          <a:ext cx="10301004" cy="3056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el manejo adecuado de los recursos naturales, materias primas para contribuir a la sostenibilidad ambiental y preservación de los oficios en las comunidades artesanas.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Gestionar los impactos ambientales de la operación de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Colombia.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 programa de plan institucional de gestión ambiental </a:t>
                      </a:r>
                      <a:r>
                        <a:rPr lang="es-CO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PIGA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 y medio ambiente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228600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63956"/>
              </p:ext>
            </p:extLst>
          </p:nvPr>
        </p:nvGraphicFramePr>
        <p:xfrm>
          <a:off x="867336" y="1009411"/>
          <a:ext cx="10441640" cy="3422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Apalancar y movilizar recursos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nacional e internacional por medio de la consolidación de alianzas estratégicas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gestión para la consecución de recursos de inversión para el sector artesanal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Mantener una relación perdurable con los aliados estratégicos a corto, mediano y  largo plazo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Sostenibilidad financiera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Gestionar la inclusión de la entidad en las iniciativas de responsabilidad social y mercadeo de las empresas vinculadas a los sectores identificados dentro del mapa de aliados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Generar alianzas con industrias creativas dentro del marco de la economía naranja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228600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94289"/>
              </p:ext>
            </p:extLst>
          </p:nvPr>
        </p:nvGraphicFramePr>
        <p:xfrm>
          <a:off x="867336" y="1009411"/>
          <a:ext cx="10589558" cy="250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Administrar y gestionar los recursos financieros de manera eficiente para garantizar la sostenibilidad del modelo de operación de la entidad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Monitorear la situación financiera y presupuestal de la entidad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Analizar y evaluar periódicamente la situación financiera y presupuestal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Sostenibilidad financiera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228600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61815"/>
              </p:ext>
            </p:extLst>
          </p:nvPr>
        </p:nvGraphicFramePr>
        <p:xfrm>
          <a:off x="867336" y="1009411"/>
          <a:ext cx="10589558" cy="2508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Comercio,</a:t>
                      </a:r>
                      <a:r>
                        <a:rPr lang="es-CO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y Turismo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Artesanías de Colombia S.A.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 del sector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sectorial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CO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estratégico</a:t>
                      </a: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</a:p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</a:p>
                    <a:p>
                      <a:pPr algn="ctr"/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institucional</a:t>
                      </a:r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estrategias para generar ingresos que contribuyan a la sostenibilidad de la operación de artesanías de Colombia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nuevas alternativas de generación de ingresos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Estructurar proyectos con las nuevas alternativas de generación de ingresos identificadas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Sostenibilidad financiera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Aprovechar el activo fijo de la entidad para generar nuevas fuentes de ingresos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2"/>
          <p:cNvSpPr txBox="1"/>
          <p:nvPr/>
        </p:nvSpPr>
        <p:spPr>
          <a:xfrm>
            <a:off x="1176694" y="228600"/>
            <a:ext cx="9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estratégica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8681" y="584477"/>
            <a:ext cx="7983109" cy="1997724"/>
          </a:xfrm>
          <a:prstGeom prst="rect">
            <a:avLst/>
          </a:prstGeom>
          <a:noFill/>
        </p:spPr>
        <p:txBody>
          <a:bodyPr vert="horz" lIns="121920" tIns="60960" rIns="121920" bIns="60960" rtlCol="0" anchor="t">
            <a:noAutofit/>
          </a:bodyPr>
          <a:lstStyle>
            <a:defPPr>
              <a:defRPr lang="en-US"/>
            </a:defPPr>
            <a:lvl1pPr marL="285750" indent="-285750">
              <a:spcBef>
                <a:spcPct val="0"/>
              </a:spcBef>
              <a:buFont typeface="Arial" pitchFamily="34" charset="0"/>
              <a:buChar char="•"/>
              <a:defRPr sz="1400" b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r">
              <a:buNone/>
            </a:pPr>
            <a:r>
              <a:rPr lang="es-CO" sz="3733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“Piensa bonito, habla bonito, </a:t>
            </a:r>
          </a:p>
          <a:p>
            <a:pPr marL="0" indent="0" algn="r">
              <a:buNone/>
            </a:pPr>
            <a:r>
              <a:rPr lang="es-CO" sz="3733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teje bonito…”</a:t>
            </a:r>
          </a:p>
          <a:p>
            <a:pPr marL="0" indent="0" algn="r">
              <a:buNone/>
            </a:pPr>
            <a:r>
              <a:rPr lang="es-CO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 </a:t>
            </a:r>
            <a:r>
              <a:rPr lang="es-CO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Jamioy</a:t>
            </a:r>
            <a:r>
              <a:rPr lang="es-CO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etnia </a:t>
            </a:r>
            <a:r>
              <a:rPr lang="es-CO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Kamëntsá</a:t>
            </a:r>
            <a:r>
              <a:rPr lang="es-CO" sz="3733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239421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21350"/>
            <a:ext cx="3085173" cy="6878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04042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389128" y="168288"/>
            <a:ext cx="4736529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6521577" y="1361829"/>
            <a:ext cx="5555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algn="just"/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estratégica Artesanías de Colombia S.A.</a:t>
            </a: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blackWhite">
          <a:xfrm>
            <a:off x="6030138" y="136182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blackWhite">
          <a:xfrm>
            <a:off x="6030138" y="190287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648" y="6223379"/>
            <a:ext cx="12172246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21350"/>
            <a:ext cx="3085173" cy="6878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04042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80597" y="120133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Artesanías de Colombia es una entidad de economía mixta  sometida al régimen de las empresas industriales y comerciales del Estado, del orden Nacional, vinculada al Ministerio de Comercio, Industria y Turismo.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normatividad vigente y con el animo de propiciar e incentivar la participación ciudadana en el ejercicio de nuestra gestión, la entidad presenta el plan estratégico para el periodo 2019-2022.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290458" cy="615640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970941" y="1"/>
            <a:ext cx="4842457" cy="843306"/>
          </a:xfrm>
        </p:spPr>
        <p:txBody>
          <a:bodyPr/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648" y="6223379"/>
            <a:ext cx="12172246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36126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389128" y="168288"/>
            <a:ext cx="4736529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6521577" y="1361829"/>
            <a:ext cx="5555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algn="just"/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</a:t>
            </a: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estratégica Artesanías de Colombia S.A.</a:t>
            </a: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</a:t>
            </a:r>
            <a:endParaRPr lang="es-CO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blackWhite">
          <a:xfrm>
            <a:off x="6030138" y="136182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blackWhite">
          <a:xfrm>
            <a:off x="6030138" y="190287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blackWhite">
          <a:xfrm>
            <a:off x="6030138" y="2474126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648" y="6223379"/>
            <a:ext cx="12172246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21350"/>
            <a:ext cx="3085173" cy="6878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04042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2"/>
          <p:cNvSpPr txBox="1"/>
          <p:nvPr/>
        </p:nvSpPr>
        <p:spPr>
          <a:xfrm>
            <a:off x="5955447" y="622628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Fundamental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255463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9" y="6237392"/>
            <a:ext cx="3085173" cy="6878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971" y="6220084"/>
            <a:ext cx="1081551" cy="711157"/>
          </a:xfrm>
          <a:prstGeom prst="rect">
            <a:avLst/>
          </a:prstGeom>
        </p:spPr>
      </p:pic>
      <p:sp>
        <p:nvSpPr>
          <p:cNvPr id="23" name="CuadroTexto 2"/>
          <p:cNvSpPr txBox="1"/>
          <p:nvPr/>
        </p:nvSpPr>
        <p:spPr>
          <a:xfrm>
            <a:off x="5955447" y="1353181"/>
            <a:ext cx="587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Trabajamos por el bienestar de los artesanos de nuestro país.</a:t>
            </a:r>
            <a:endParaRPr lang="es-CO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5615188" cy="6220084"/>
          </a:xfrm>
          <a:prstGeom prst="rect">
            <a:avLst/>
          </a:prstGeom>
        </p:spPr>
      </p:pic>
      <p:sp>
        <p:nvSpPr>
          <p:cNvPr id="9" name="CuadroTexto 2"/>
          <p:cNvSpPr txBox="1"/>
          <p:nvPr/>
        </p:nvSpPr>
        <p:spPr>
          <a:xfrm>
            <a:off x="5862591" y="3088067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2"/>
          <p:cNvSpPr txBox="1"/>
          <p:nvPr/>
        </p:nvSpPr>
        <p:spPr>
          <a:xfrm>
            <a:off x="5876038" y="3812271"/>
            <a:ext cx="587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313" lvl="0" indent="-392313" algn="ctr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s-CO" kern="0" dirty="0">
                <a:solidFill>
                  <a:srgbClr val="FFFFFF"/>
                </a:solidFill>
                <a:latin typeface="Arial"/>
              </a:rPr>
              <a:t>Impulsar el desarrollo </a:t>
            </a:r>
            <a:r>
              <a:rPr lang="es-CO" kern="0" dirty="0" smtClean="0">
                <a:solidFill>
                  <a:srgbClr val="FFFFFF"/>
                </a:solidFill>
                <a:latin typeface="Arial"/>
              </a:rPr>
              <a:t>productivo, innovador, </a:t>
            </a:r>
            <a:r>
              <a:rPr lang="es-CO" kern="0" dirty="0">
                <a:solidFill>
                  <a:srgbClr val="FFFFFF"/>
                </a:solidFill>
                <a:latin typeface="Arial"/>
              </a:rPr>
              <a:t>incluyente y sostenible del sector artesanal a nivel local, regional y nacional, así como la preservación, rescate y apropiación del patrimonio cultural representado en los oficios y la tradición artesanal. </a:t>
            </a:r>
          </a:p>
        </p:txBody>
      </p:sp>
    </p:spTree>
    <p:extLst>
      <p:ext uri="{BB962C8B-B14F-4D97-AF65-F5344CB8AC3E}">
        <p14:creationId xmlns:p14="http://schemas.microsoft.com/office/powerpoint/2010/main" val="10921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43"/>
            <a:ext cx="6093838" cy="660607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379518" y="319275"/>
            <a:ext cx="5152839" cy="465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85750" indent="-285750">
              <a:spcBef>
                <a:spcPct val="0"/>
              </a:spcBef>
              <a:buFont typeface="Arial" pitchFamily="34" charset="0"/>
              <a:buChar char="•"/>
              <a:defRPr sz="1400" b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buFont typeface="Arial" pitchFamily="34" charset="0"/>
              <a:buNone/>
            </a:pPr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Misión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271505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53434"/>
            <a:ext cx="3085173" cy="6878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36126"/>
            <a:ext cx="1081551" cy="7111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79518" y="2956626"/>
            <a:ext cx="5152839" cy="465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85750" indent="-285750">
              <a:spcBef>
                <a:spcPct val="0"/>
              </a:spcBef>
              <a:buFont typeface="Arial" pitchFamily="34" charset="0"/>
              <a:buChar char="•"/>
              <a:defRPr sz="1400" b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buFont typeface="Arial" pitchFamily="34" charset="0"/>
              <a:buNone/>
            </a:pPr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Visión 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2"/>
          <p:cNvSpPr txBox="1"/>
          <p:nvPr/>
        </p:nvSpPr>
        <p:spPr>
          <a:xfrm>
            <a:off x="6219599" y="1007273"/>
            <a:ext cx="587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kern="0" dirty="0">
                <a:solidFill>
                  <a:srgbClr val="FFFFFF"/>
                </a:solidFill>
                <a:latin typeface="Arial"/>
              </a:rPr>
              <a:t>Contribuir al mejoramiento integral del sector artesanal y a la preservación, rescate y valoración del patrimonio cultural del país. </a:t>
            </a:r>
            <a:endParaRPr lang="es-ES" kern="0" dirty="0">
              <a:solidFill>
                <a:srgbClr val="FFFFFF"/>
              </a:solidFill>
              <a:latin typeface="Verdana"/>
              <a:cs typeface="Arial" pitchFamily="34" charset="0"/>
            </a:endParaRPr>
          </a:p>
          <a:p>
            <a:pPr algn="ctr"/>
            <a:endParaRPr lang="es-CO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2"/>
          <p:cNvSpPr txBox="1"/>
          <p:nvPr/>
        </p:nvSpPr>
        <p:spPr>
          <a:xfrm>
            <a:off x="6092947" y="3720055"/>
            <a:ext cx="587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313" lvl="0" indent="-392313" algn="ctr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s-CO" kern="0" dirty="0">
                <a:solidFill>
                  <a:srgbClr val="FFFFFF"/>
                </a:solidFill>
                <a:latin typeface="Arial"/>
              </a:rPr>
              <a:t>En 2022 Artesanías de Colombia será reconocida a nivel nacional e internacional por su liderazgo en el desarrollo productivo, </a:t>
            </a:r>
            <a:r>
              <a:rPr lang="es-CO" kern="0" dirty="0" smtClean="0">
                <a:solidFill>
                  <a:srgbClr val="FFFFFF"/>
                </a:solidFill>
                <a:latin typeface="Arial"/>
              </a:rPr>
              <a:t>innovador, incluyente </a:t>
            </a:r>
            <a:r>
              <a:rPr lang="es-CO" kern="0" dirty="0">
                <a:solidFill>
                  <a:srgbClr val="FFFFFF"/>
                </a:solidFill>
                <a:latin typeface="Arial"/>
              </a:rPr>
              <a:t>y sostenible del sector artesanal, y por su capacidad de </a:t>
            </a:r>
            <a:r>
              <a:rPr lang="es-CO" kern="0" dirty="0" smtClean="0">
                <a:solidFill>
                  <a:srgbClr val="FFFFFF"/>
                </a:solidFill>
                <a:latin typeface="Arial"/>
              </a:rPr>
              <a:t>mejorar las </a:t>
            </a:r>
            <a:r>
              <a:rPr lang="es-CO" kern="0" dirty="0">
                <a:solidFill>
                  <a:srgbClr val="FFFFFF"/>
                </a:solidFill>
                <a:latin typeface="Arial"/>
              </a:rPr>
              <a:t>condiciones de vida de los </a:t>
            </a:r>
            <a:r>
              <a:rPr lang="es-CO" kern="0" dirty="0" smtClean="0">
                <a:solidFill>
                  <a:srgbClr val="FFFFFF"/>
                </a:solidFill>
                <a:latin typeface="Arial"/>
              </a:rPr>
              <a:t>artesanos</a:t>
            </a:r>
            <a:endParaRPr lang="es-ES" kern="0" dirty="0">
              <a:solidFill>
                <a:srgbClr val="26262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3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389128" y="168288"/>
            <a:ext cx="4736529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6521577" y="1361829"/>
            <a:ext cx="5555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algn="just"/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estratégica Artesanías de Colombia S.A.</a:t>
            </a: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</a:t>
            </a:r>
            <a:endParaRPr lang="es-CO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blackWhite">
          <a:xfrm>
            <a:off x="6030138" y="136182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blackWhite">
          <a:xfrm>
            <a:off x="6030138" y="1902879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blackWhite">
          <a:xfrm>
            <a:off x="6030138" y="2474126"/>
            <a:ext cx="377370" cy="390733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648" y="6223379"/>
            <a:ext cx="12172246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21350"/>
            <a:ext cx="3085173" cy="6878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04042"/>
            <a:ext cx="1081551" cy="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86473" cy="6714677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4091832" y="7481437"/>
            <a:ext cx="2540000" cy="243416"/>
          </a:xfrm>
        </p:spPr>
        <p:txBody>
          <a:bodyPr/>
          <a:lstStyle/>
          <a:p>
            <a:pPr defTabSz="609585"/>
            <a:fld id="{62EB0CAE-3758-4FF7-8802-9AE68CB0810F}" type="slidenum">
              <a:rPr lang="es-CO" altLang="es-ES" sz="1867">
                <a:solidFill>
                  <a:prstClr val="black"/>
                </a:solidFill>
              </a:rPr>
              <a:pPr defTabSz="609585"/>
              <a:t>9</a:t>
            </a:fld>
            <a:endParaRPr lang="es-CO" altLang="es-ES" sz="1867">
              <a:solidFill>
                <a:prstClr val="black"/>
              </a:solidFill>
            </a:endParaRP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2045016" y="7331153"/>
            <a:ext cx="4603749" cy="211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s-ES" sz="1867">
              <a:solidFill>
                <a:prstClr val="black"/>
              </a:solidFill>
            </a:endParaRPr>
          </a:p>
        </p:txBody>
      </p:sp>
      <p:sp>
        <p:nvSpPr>
          <p:cNvPr id="10" name="CuadroTexto 2"/>
          <p:cNvSpPr txBox="1"/>
          <p:nvPr/>
        </p:nvSpPr>
        <p:spPr>
          <a:xfrm>
            <a:off x="6254094" y="214782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</a:t>
            </a:r>
            <a:endParaRPr lang="es-CO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271505"/>
            <a:ext cx="12185894" cy="6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9" y="6253434"/>
            <a:ext cx="3085173" cy="6878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71" y="6236126"/>
            <a:ext cx="1081551" cy="711157"/>
          </a:xfrm>
          <a:prstGeom prst="rect">
            <a:avLst/>
          </a:prstGeom>
        </p:spPr>
      </p:pic>
      <p:sp>
        <p:nvSpPr>
          <p:cNvPr id="12" name="CuadroTexto 2"/>
          <p:cNvSpPr txBox="1"/>
          <p:nvPr/>
        </p:nvSpPr>
        <p:spPr>
          <a:xfrm>
            <a:off x="6219599" y="1034038"/>
            <a:ext cx="5875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Artesanías </a:t>
            </a:r>
            <a:r>
              <a:rPr lang="es-CO" kern="0" dirty="0">
                <a:solidFill>
                  <a:srgbClr val="FFFFFF"/>
                </a:solidFill>
                <a:latin typeface="Arial"/>
              </a:rPr>
              <a:t>de </a:t>
            </a:r>
            <a:r>
              <a:rPr lang="es-CO" kern="0" dirty="0" smtClean="0">
                <a:solidFill>
                  <a:srgbClr val="FFFFFF"/>
                </a:solidFill>
                <a:latin typeface="Arial"/>
              </a:rPr>
              <a:t>Colombia ha realizado su ejercicio de planeación estratégica para el horizonte 2019-2022 alineado al Plan Nacional de Desarrollo y a la Planeación estratégica sectorial definida para el sector Comercio, Industria y Turismo.</a:t>
            </a: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s-CO" kern="0" dirty="0">
              <a:solidFill>
                <a:srgbClr val="FFFFFF"/>
              </a:solidFill>
              <a:latin typeface="Arial"/>
            </a:endParaRPr>
          </a:p>
          <a:p>
            <a:pPr lvl="0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En este sentido y con el fin de responder a las necesidades y expectativas de sus diferentes grupos de interés, Artesanías de Colombia definió once (11) objetivos estratégicos clasificados en las siguientes perspectivas:</a:t>
            </a:r>
          </a:p>
          <a:p>
            <a:pPr lvl="0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s-CO" kern="0" dirty="0" smtClean="0">
              <a:solidFill>
                <a:srgbClr val="FFFFFF"/>
              </a:solidFill>
              <a:latin typeface="Arial"/>
            </a:endParaRP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Cliente y beneficiario</a:t>
            </a: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Procesos Internos</a:t>
            </a: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Aprendizaje y desarrollo</a:t>
            </a: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Sostenibilidad Financiera</a:t>
            </a: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Char char="ü"/>
              <a:defRPr/>
            </a:pPr>
            <a:r>
              <a:rPr lang="es-CO" kern="0" dirty="0" smtClean="0">
                <a:solidFill>
                  <a:srgbClr val="FFFFFF"/>
                </a:solidFill>
                <a:latin typeface="Arial"/>
              </a:rPr>
              <a:t>Comunidad y Medio ambiente</a:t>
            </a:r>
          </a:p>
          <a:p>
            <a:pPr marL="392313" lvl="0" indent="-392313" algn="just" defTabSz="95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s-ES" kern="0" dirty="0">
              <a:solidFill>
                <a:srgbClr val="26262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6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16178</TotalTime>
  <Words>2208</Words>
  <Application>Microsoft Office PowerPoint</Application>
  <PresentationFormat>Panorámica</PresentationFormat>
  <Paragraphs>541</Paragraphs>
  <Slides>26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Office Theme</vt:lpstr>
      <vt:lpstr>ARTESANÍAS DE COLOMBIA Plan estratégico 2019 - 2022 </vt:lpstr>
      <vt:lpstr>Presentación de PowerPoint</vt:lpstr>
      <vt:lpstr>Presentación de PowerPoint</vt:lpstr>
      <vt:lpstr> Presentación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sastoque</dc:creator>
  <cp:lastModifiedBy>Geman Ortiz</cp:lastModifiedBy>
  <cp:revision>1819</cp:revision>
  <cp:lastPrinted>2017-06-12T23:39:04Z</cp:lastPrinted>
  <dcterms:created xsi:type="dcterms:W3CDTF">2017-01-16T16:57:59Z</dcterms:created>
  <dcterms:modified xsi:type="dcterms:W3CDTF">2019-02-01T03:50:51Z</dcterms:modified>
</cp:coreProperties>
</file>